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28"/>
  </p:notesMasterIdLst>
  <p:handoutMasterIdLst>
    <p:handoutMasterId r:id="rId29"/>
  </p:handoutMasterIdLst>
  <p:sldIdLst>
    <p:sldId id="257" r:id="rId2"/>
    <p:sldId id="265" r:id="rId3"/>
    <p:sldId id="256" r:id="rId4"/>
    <p:sldId id="261" r:id="rId5"/>
    <p:sldId id="260" r:id="rId6"/>
    <p:sldId id="264" r:id="rId7"/>
    <p:sldId id="258" r:id="rId8"/>
    <p:sldId id="262" r:id="rId9"/>
    <p:sldId id="266" r:id="rId10"/>
    <p:sldId id="271" r:id="rId11"/>
    <p:sldId id="267" r:id="rId12"/>
    <p:sldId id="268" r:id="rId13"/>
    <p:sldId id="269" r:id="rId14"/>
    <p:sldId id="270" r:id="rId15"/>
    <p:sldId id="263"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992981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5624596" y="1"/>
            <a:ext cx="4302919" cy="341064"/>
          </a:xfrm>
          <a:prstGeom prst="rect">
            <a:avLst/>
          </a:prstGeom>
        </p:spPr>
        <p:txBody>
          <a:bodyPr vert="horz" lIns="91440" tIns="45720" rIns="91440" bIns="45720" rtlCol="0"/>
          <a:lstStyle>
            <a:lvl1pPr algn="r">
              <a:defRPr sz="1200"/>
            </a:lvl1pPr>
          </a:lstStyle>
          <a:p>
            <a:fld id="{0BAB7C0C-2809-42AA-858A-52569B13EC1B}" type="datetimeFigureOut">
              <a:rPr lang="sl-SI" smtClean="0"/>
              <a:t>30. 10. 2022</a:t>
            </a:fld>
            <a:endParaRPr lang="sl-SI"/>
          </a:p>
        </p:txBody>
      </p:sp>
      <p:sp>
        <p:nvSpPr>
          <p:cNvPr id="4" name="Označba mesta noge 3"/>
          <p:cNvSpPr>
            <a:spLocks noGrp="1"/>
          </p:cNvSpPr>
          <p:nvPr>
            <p:ph type="ftr" sz="quarter" idx="2"/>
          </p:nvPr>
        </p:nvSpPr>
        <p:spPr>
          <a:xfrm>
            <a:off x="0" y="6456612"/>
            <a:ext cx="4302919" cy="341063"/>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5624596" y="6456612"/>
            <a:ext cx="4302919" cy="341063"/>
          </a:xfrm>
          <a:prstGeom prst="rect">
            <a:avLst/>
          </a:prstGeom>
        </p:spPr>
        <p:txBody>
          <a:bodyPr vert="horz" lIns="91440" tIns="45720" rIns="91440" bIns="45720" rtlCol="0" anchor="b"/>
          <a:lstStyle>
            <a:lvl1pPr algn="r">
              <a:defRPr sz="1200"/>
            </a:lvl1pPr>
          </a:lstStyle>
          <a:p>
            <a:fld id="{F123A7D0-8966-4E6A-B2E0-9B1DF97BF550}" type="slidenum">
              <a:rPr lang="sl-SI" smtClean="0"/>
              <a:t>‹#›</a:t>
            </a:fld>
            <a:endParaRPr lang="sl-SI"/>
          </a:p>
        </p:txBody>
      </p:sp>
    </p:spTree>
    <p:extLst>
      <p:ext uri="{BB962C8B-B14F-4D97-AF65-F5344CB8AC3E}">
        <p14:creationId xmlns:p14="http://schemas.microsoft.com/office/powerpoint/2010/main" val="324105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E7C1032F-3FD1-4F7A-B61D-F3532C29AD80}" type="datetimeFigureOut">
              <a:rPr lang="sl-SI" smtClean="0"/>
              <a:t>30. 10. 2022</a:t>
            </a:fld>
            <a:endParaRPr lang="sl-SI"/>
          </a:p>
        </p:txBody>
      </p:sp>
      <p:sp>
        <p:nvSpPr>
          <p:cNvPr id="4" name="Označba mesta stranske slike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D545E3B5-22A9-42F7-B211-18133923D99C}" type="slidenum">
              <a:rPr lang="sl-SI" smtClean="0"/>
              <a:t>‹#›</a:t>
            </a:fld>
            <a:endParaRPr lang="sl-SI"/>
          </a:p>
        </p:txBody>
      </p:sp>
    </p:spTree>
    <p:extLst>
      <p:ext uri="{BB962C8B-B14F-4D97-AF65-F5344CB8AC3E}">
        <p14:creationId xmlns:p14="http://schemas.microsoft.com/office/powerpoint/2010/main" val="353495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sl-SI"/>
              <a:t>Uredite slog naslova matrice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B9EBBA-996F-894A-B54A-D6246ED52CEA}" type="datetimeFigureOut">
              <a:rPr lang="en-US" smtClean="0"/>
              <a:pPr/>
              <a:t>10/30/2022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573895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4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181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66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sl-SI"/>
              <a:t>Uredite slog naslova matrice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DFA1846-DA80-1C48-A609-854EA85C59AD}" type="datetimeFigureOut">
              <a:rPr lang="en-US" smtClean="0"/>
              <a:pPr/>
              <a:t>10/30/2022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40695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sl-SI"/>
              <a:t>Uredite slog naslova matrice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71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sl-SI"/>
              <a:t>Uredite slog naslova matrice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978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30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731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sl-SI"/>
              <a:t>Uredite slog naslova matrice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DF5E60-9974-AC48-9591-99C2BB44B7CF}" type="datetimeFigureOut">
              <a:rPr lang="en-US" smtClean="0"/>
              <a:pPr/>
              <a:t>10/30/2022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14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sl-SI"/>
              <a:t>Uredite slog naslova matrice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B482E8-6E0E-1B4F-B1FD-C69DB9E858D9}" type="datetimeFigureOut">
              <a:rPr lang="en-US" smtClean="0"/>
              <a:pPr/>
              <a:t>10/30/2022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51278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sl-SI"/>
              <a:t>Uredite slog naslova matrice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9B482E8-6E0E-1B4F-B1FD-C69DB9E858D9}" type="datetimeFigureOut">
              <a:rPr lang="en-US" smtClean="0"/>
              <a:pPr/>
              <a:t>10/30/2022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23563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W1mwreTOJq0"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3" name="Slika 2"/>
          <p:cNvPicPr>
            <a:picLocks noChangeAspect="1"/>
          </p:cNvPicPr>
          <p:nvPr/>
        </p:nvPicPr>
        <p:blipFill>
          <a:blip r:embed="rId2"/>
          <a:stretch>
            <a:fillRect/>
          </a:stretch>
        </p:blipFill>
        <p:spPr>
          <a:xfrm>
            <a:off x="862149" y="91890"/>
            <a:ext cx="11116492" cy="6555880"/>
          </a:xfrm>
          <a:prstGeom prst="rect">
            <a:avLst/>
          </a:prstGeom>
        </p:spPr>
      </p:pic>
    </p:spTree>
    <p:extLst>
      <p:ext uri="{BB962C8B-B14F-4D97-AF65-F5344CB8AC3E}">
        <p14:creationId xmlns:p14="http://schemas.microsoft.com/office/powerpoint/2010/main" val="209882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1600" y="685799"/>
            <a:ext cx="9601200" cy="3651069"/>
          </a:xfrm>
        </p:spPr>
        <p:txBody>
          <a:bodyPr/>
          <a:lstStyle/>
          <a:p>
            <a:r>
              <a:rPr lang="sl-SI" dirty="0" err="1">
                <a:solidFill>
                  <a:srgbClr val="0070C0"/>
                </a:solidFill>
                <a:latin typeface="Century Gothic" panose="020B0502020202020204" pitchFamily="34" charset="0"/>
              </a:rPr>
              <a:t>Workshop</a:t>
            </a:r>
            <a:r>
              <a:rPr lang="sl-SI" dirty="0">
                <a:solidFill>
                  <a:srgbClr val="0070C0"/>
                </a:solidFill>
                <a:latin typeface="Century Gothic" panose="020B0502020202020204" pitchFamily="34" charset="0"/>
              </a:rPr>
              <a:t> 2</a:t>
            </a:r>
            <a:br>
              <a:rPr lang="sl-SI" dirty="0">
                <a:solidFill>
                  <a:srgbClr val="0070C0"/>
                </a:solidFill>
                <a:latin typeface="Century Gothic" panose="020B0502020202020204" pitchFamily="34" charset="0"/>
              </a:rPr>
            </a:br>
            <a:br>
              <a:rPr lang="sl-SI" dirty="0">
                <a:solidFill>
                  <a:srgbClr val="0070C0"/>
                </a:solidFill>
                <a:latin typeface="Century Gothic" panose="020B0502020202020204" pitchFamily="34" charset="0"/>
              </a:rPr>
            </a:br>
            <a:r>
              <a:rPr lang="sl-SI" sz="3200" dirty="0">
                <a:solidFill>
                  <a:schemeClr val="tx1"/>
                </a:solidFill>
                <a:latin typeface="Century Gothic" panose="020B0502020202020204" pitchFamily="34" charset="0"/>
              </a:rPr>
              <a:t>LOGO MAKING</a:t>
            </a:r>
            <a:br>
              <a:rPr lang="sl-SI" sz="3200" dirty="0">
                <a:solidFill>
                  <a:schemeClr val="tx1"/>
                </a:solidFill>
                <a:latin typeface="Century Gothic" panose="020B0502020202020204" pitchFamily="34" charset="0"/>
              </a:rPr>
            </a:br>
            <a:endParaRPr lang="sl-SI" dirty="0">
              <a:solidFill>
                <a:schemeClr val="tx1"/>
              </a:solidFill>
              <a:latin typeface="Century Gothic" panose="020B0502020202020204" pitchFamily="34" charset="0"/>
            </a:endParaRPr>
          </a:p>
        </p:txBody>
      </p:sp>
      <p:pic>
        <p:nvPicPr>
          <p:cNvPr id="3" name="Slika 2"/>
          <p:cNvPicPr>
            <a:picLocks noChangeAspect="1"/>
          </p:cNvPicPr>
          <p:nvPr/>
        </p:nvPicPr>
        <p:blipFill rotWithShape="1">
          <a:blip r:embed="rId2"/>
          <a:srcRect l="9593" t="20980" r="13857" b="27702"/>
          <a:stretch/>
        </p:blipFill>
        <p:spPr>
          <a:xfrm>
            <a:off x="5917474" y="2750021"/>
            <a:ext cx="5212080" cy="3494025"/>
          </a:xfrm>
          <a:prstGeom prst="rect">
            <a:avLst/>
          </a:prstGeom>
        </p:spPr>
      </p:pic>
    </p:spTree>
    <p:extLst>
      <p:ext uri="{BB962C8B-B14F-4D97-AF65-F5344CB8AC3E}">
        <p14:creationId xmlns:p14="http://schemas.microsoft.com/office/powerpoint/2010/main" val="224572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solidFill>
                  <a:srgbClr val="0070C0"/>
                </a:solidFill>
                <a:latin typeface="Century Gothic" panose="020B0502020202020204" pitchFamily="34" charset="0"/>
              </a:rPr>
              <a:t>workshop</a:t>
            </a:r>
            <a:r>
              <a:rPr lang="sl-SI" dirty="0">
                <a:solidFill>
                  <a:srgbClr val="0070C0"/>
                </a:solidFill>
                <a:latin typeface="Century Gothic" panose="020B0502020202020204" pitchFamily="34" charset="0"/>
              </a:rPr>
              <a:t> 3</a:t>
            </a:r>
          </a:p>
        </p:txBody>
      </p:sp>
      <p:sp>
        <p:nvSpPr>
          <p:cNvPr id="3" name="Naslov 1"/>
          <p:cNvSpPr txBox="1">
            <a:spLocks/>
          </p:cNvSpPr>
          <p:nvPr/>
        </p:nvSpPr>
        <p:spPr>
          <a:xfrm>
            <a:off x="1371600" y="1674223"/>
            <a:ext cx="2939143"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l-SI" dirty="0">
                <a:solidFill>
                  <a:schemeClr val="tx1"/>
                </a:solidFill>
                <a:latin typeface="Century Gothic" panose="020B0502020202020204" pitchFamily="34" charset="0"/>
              </a:rPr>
              <a:t>FILLERS</a:t>
            </a:r>
          </a:p>
        </p:txBody>
      </p:sp>
      <p:pic>
        <p:nvPicPr>
          <p:cNvPr id="4" name="Slika 3"/>
          <p:cNvPicPr>
            <a:picLocks noChangeAspect="1"/>
          </p:cNvPicPr>
          <p:nvPr/>
        </p:nvPicPr>
        <p:blipFill>
          <a:blip r:embed="rId2"/>
          <a:stretch>
            <a:fillRect/>
          </a:stretch>
        </p:blipFill>
        <p:spPr>
          <a:xfrm>
            <a:off x="5839097" y="538842"/>
            <a:ext cx="5956119" cy="5956119"/>
          </a:xfrm>
          <a:prstGeom prst="rect">
            <a:avLst/>
          </a:prstGeom>
        </p:spPr>
      </p:pic>
    </p:spTree>
    <p:extLst>
      <p:ext uri="{BB962C8B-B14F-4D97-AF65-F5344CB8AC3E}">
        <p14:creationId xmlns:p14="http://schemas.microsoft.com/office/powerpoint/2010/main" val="294033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err="1">
                <a:solidFill>
                  <a:srgbClr val="0070C0"/>
                </a:solidFill>
                <a:latin typeface="Century Gothic" panose="020B0502020202020204" pitchFamily="34" charset="0"/>
              </a:rPr>
              <a:t>Worshop</a:t>
            </a:r>
            <a:r>
              <a:rPr lang="sl-SI" dirty="0">
                <a:solidFill>
                  <a:srgbClr val="0070C0"/>
                </a:solidFill>
                <a:latin typeface="Century Gothic" panose="020B0502020202020204" pitchFamily="34" charset="0"/>
              </a:rPr>
              <a:t> 4</a:t>
            </a:r>
            <a:br>
              <a:rPr lang="sl-SI" dirty="0">
                <a:solidFill>
                  <a:srgbClr val="0070C0"/>
                </a:solidFill>
                <a:latin typeface="Century Gothic" panose="020B0502020202020204" pitchFamily="34" charset="0"/>
              </a:rPr>
            </a:br>
            <a:br>
              <a:rPr lang="sl-SI" dirty="0">
                <a:solidFill>
                  <a:srgbClr val="0070C0"/>
                </a:solidFill>
                <a:latin typeface="Century Gothic" panose="020B0502020202020204" pitchFamily="34" charset="0"/>
              </a:rPr>
            </a:br>
            <a:r>
              <a:rPr lang="sl-SI" sz="3600" dirty="0">
                <a:solidFill>
                  <a:schemeClr val="tx1"/>
                </a:solidFill>
                <a:latin typeface="Century Gothic" panose="020B0502020202020204" pitchFamily="34" charset="0"/>
              </a:rPr>
              <a:t>NON VERBAL COMMUNICATION</a:t>
            </a:r>
          </a:p>
        </p:txBody>
      </p:sp>
      <p:pic>
        <p:nvPicPr>
          <p:cNvPr id="3" name="Slika 2"/>
          <p:cNvPicPr>
            <a:picLocks noChangeAspect="1"/>
          </p:cNvPicPr>
          <p:nvPr/>
        </p:nvPicPr>
        <p:blipFill>
          <a:blip r:embed="rId2"/>
          <a:stretch>
            <a:fillRect/>
          </a:stretch>
        </p:blipFill>
        <p:spPr>
          <a:xfrm>
            <a:off x="5064762" y="2821578"/>
            <a:ext cx="6492963" cy="3652292"/>
          </a:xfrm>
          <a:prstGeom prst="rect">
            <a:avLst/>
          </a:prstGeom>
        </p:spPr>
      </p:pic>
    </p:spTree>
    <p:extLst>
      <p:ext uri="{BB962C8B-B14F-4D97-AF65-F5344CB8AC3E}">
        <p14:creationId xmlns:p14="http://schemas.microsoft.com/office/powerpoint/2010/main" val="330819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1600" y="685800"/>
            <a:ext cx="9601200" cy="6172200"/>
          </a:xfrm>
        </p:spPr>
        <p:txBody>
          <a:bodyPr>
            <a:normAutofit/>
          </a:bodyPr>
          <a:lstStyle/>
          <a:p>
            <a:r>
              <a:rPr lang="sl-SI" sz="4000" dirty="0" err="1">
                <a:solidFill>
                  <a:srgbClr val="0070C0"/>
                </a:solidFill>
                <a:latin typeface="Century Gothic" panose="020B0502020202020204" pitchFamily="34" charset="0"/>
              </a:rPr>
              <a:t>Workshop</a:t>
            </a:r>
            <a:r>
              <a:rPr lang="sl-SI" sz="4000" dirty="0">
                <a:solidFill>
                  <a:srgbClr val="0070C0"/>
                </a:solidFill>
                <a:latin typeface="Century Gothic" panose="020B0502020202020204" pitchFamily="34" charset="0"/>
              </a:rPr>
              <a:t> 5</a:t>
            </a:r>
            <a:br>
              <a:rPr lang="sl-SI" sz="4000" dirty="0">
                <a:solidFill>
                  <a:srgbClr val="0070C0"/>
                </a:solidFill>
                <a:latin typeface="Century Gothic" panose="020B0502020202020204" pitchFamily="34" charset="0"/>
              </a:rPr>
            </a:br>
            <a:br>
              <a:rPr lang="sl-SI" sz="4000" dirty="0">
                <a:solidFill>
                  <a:srgbClr val="0070C0"/>
                </a:solidFill>
                <a:latin typeface="Century Gothic" panose="020B0502020202020204" pitchFamily="34" charset="0"/>
              </a:rPr>
            </a:br>
            <a:r>
              <a:rPr lang="sl-SI" sz="3200" dirty="0">
                <a:solidFill>
                  <a:schemeClr val="tx1"/>
                </a:solidFill>
                <a:latin typeface="Century Gothic" panose="020B0502020202020204" pitchFamily="34" charset="0"/>
              </a:rPr>
              <a:t>TONE</a:t>
            </a:r>
            <a:br>
              <a:rPr lang="sl-SI" sz="3200" dirty="0">
                <a:solidFill>
                  <a:schemeClr val="tx1"/>
                </a:solidFill>
                <a:latin typeface="Century Gothic" panose="020B0502020202020204" pitchFamily="34" charset="0"/>
              </a:rPr>
            </a:br>
            <a:br>
              <a:rPr lang="sl-SI" sz="3200" dirty="0">
                <a:solidFill>
                  <a:schemeClr val="tx1"/>
                </a:solidFill>
                <a:latin typeface="Century Gothic" panose="020B0502020202020204" pitchFamily="34" charset="0"/>
              </a:rPr>
            </a:br>
            <a:r>
              <a:rPr lang="sl-SI" sz="2400" dirty="0">
                <a:solidFill>
                  <a:schemeClr val="tx1"/>
                </a:solidFill>
                <a:latin typeface="Century Gothic" panose="020B0502020202020204" pitchFamily="34" charset="0"/>
              </a:rPr>
              <a:t>1. </a:t>
            </a:r>
            <a:r>
              <a:rPr lang="sl-SI" sz="2400" dirty="0" err="1">
                <a:solidFill>
                  <a:schemeClr val="tx1"/>
                </a:solidFill>
                <a:latin typeface="Century Gothic" panose="020B0502020202020204" pitchFamily="34" charset="0"/>
              </a:rPr>
              <a:t>Almost</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every</a:t>
            </a:r>
            <a:r>
              <a:rPr lang="sl-SI" sz="2400" dirty="0">
                <a:solidFill>
                  <a:schemeClr val="tx1"/>
                </a:solidFill>
                <a:latin typeface="Century Gothic" panose="020B0502020202020204" pitchFamily="34" charset="0"/>
              </a:rPr>
              <a:t> time </a:t>
            </a:r>
            <a:r>
              <a:rPr lang="sl-SI" sz="2400" dirty="0" err="1">
                <a:solidFill>
                  <a:schemeClr val="tx1"/>
                </a:solidFill>
                <a:latin typeface="Century Gothic" panose="020B0502020202020204" pitchFamily="34" charset="0"/>
              </a:rPr>
              <a:t>you</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turn</a:t>
            </a:r>
            <a:r>
              <a:rPr lang="sl-SI" sz="2400" dirty="0">
                <a:solidFill>
                  <a:schemeClr val="tx1"/>
                </a:solidFill>
                <a:latin typeface="Century Gothic" panose="020B0502020202020204" pitchFamily="34" charset="0"/>
              </a:rPr>
              <a:t> on a TV, </a:t>
            </a:r>
            <a:r>
              <a:rPr lang="sl-SI" sz="2400" dirty="0" err="1">
                <a:solidFill>
                  <a:schemeClr val="tx1"/>
                </a:solidFill>
                <a:latin typeface="Century Gothic" panose="020B0502020202020204" pitchFamily="34" charset="0"/>
              </a:rPr>
              <a:t>you</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will</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find</a:t>
            </a:r>
            <a:r>
              <a:rPr lang="sl-SI" sz="2400" dirty="0">
                <a:solidFill>
                  <a:schemeClr val="tx1"/>
                </a:solidFill>
                <a:latin typeface="Century Gothic" panose="020B0502020202020204" pitchFamily="34" charset="0"/>
              </a:rPr>
              <a:t> a </a:t>
            </a:r>
            <a:r>
              <a:rPr lang="sl-SI" sz="2400" dirty="0" err="1">
                <a:solidFill>
                  <a:schemeClr val="tx1"/>
                </a:solidFill>
                <a:latin typeface="Century Gothic" panose="020B0502020202020204" pitchFamily="34" charset="0"/>
              </a:rPr>
              <a:t>number</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of</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shows</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which</a:t>
            </a:r>
            <a:r>
              <a:rPr lang="sl-SI" sz="2400" dirty="0">
                <a:solidFill>
                  <a:schemeClr val="tx1"/>
                </a:solidFill>
                <a:latin typeface="Century Gothic" panose="020B0502020202020204" pitchFamily="34" charset="0"/>
              </a:rPr>
              <a:t> are </a:t>
            </a:r>
            <a:r>
              <a:rPr lang="sl-SI" sz="2400" dirty="0" err="1">
                <a:solidFill>
                  <a:schemeClr val="tx1"/>
                </a:solidFill>
                <a:latin typeface="Century Gothic" panose="020B0502020202020204" pitchFamily="34" charset="0"/>
              </a:rPr>
              <a:t>extremely</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violent</a:t>
            </a:r>
            <a:r>
              <a:rPr lang="sl-SI" sz="2400" dirty="0">
                <a:solidFill>
                  <a:schemeClr val="tx1"/>
                </a:solidFill>
                <a:latin typeface="Century Gothic" panose="020B0502020202020204" pitchFamily="34" charset="0"/>
              </a:rPr>
              <a:t>.</a:t>
            </a:r>
            <a:br>
              <a:rPr lang="sl-SI" sz="2400" dirty="0">
                <a:solidFill>
                  <a:schemeClr val="tx1"/>
                </a:solidFill>
                <a:latin typeface="Century Gothic" panose="020B0502020202020204" pitchFamily="34" charset="0"/>
              </a:rPr>
            </a:br>
            <a:br>
              <a:rPr lang="sl-SI" sz="2400" dirty="0">
                <a:solidFill>
                  <a:schemeClr val="tx1"/>
                </a:solidFill>
                <a:latin typeface="Century Gothic" panose="020B0502020202020204" pitchFamily="34" charset="0"/>
              </a:rPr>
            </a:br>
            <a:r>
              <a:rPr lang="sl-SI" sz="2400" dirty="0">
                <a:solidFill>
                  <a:schemeClr val="tx1"/>
                </a:solidFill>
                <a:latin typeface="Century Gothic" panose="020B0502020202020204" pitchFamily="34" charset="0"/>
              </a:rPr>
              <a:t>2. </a:t>
            </a:r>
            <a:r>
              <a:rPr lang="sl-SI" sz="2400" dirty="0" err="1">
                <a:solidFill>
                  <a:schemeClr val="tx1"/>
                </a:solidFill>
                <a:latin typeface="Century Gothic" panose="020B0502020202020204" pitchFamily="34" charset="0"/>
              </a:rPr>
              <a:t>Many</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public</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schools</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have</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decided</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that</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their</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students</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should</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wear</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uniforms</a:t>
            </a:r>
            <a:r>
              <a:rPr lang="sl-SI" sz="2400" dirty="0">
                <a:solidFill>
                  <a:schemeClr val="tx1"/>
                </a:solidFill>
                <a:latin typeface="Century Gothic" panose="020B0502020202020204" pitchFamily="34" charset="0"/>
              </a:rPr>
              <a:t>.</a:t>
            </a:r>
            <a:br>
              <a:rPr lang="sl-SI" sz="2400" dirty="0">
                <a:solidFill>
                  <a:schemeClr val="tx1"/>
                </a:solidFill>
                <a:latin typeface="Century Gothic" panose="020B0502020202020204" pitchFamily="34" charset="0"/>
              </a:rPr>
            </a:br>
            <a:br>
              <a:rPr lang="sl-SI" sz="2400" dirty="0">
                <a:solidFill>
                  <a:schemeClr val="tx1"/>
                </a:solidFill>
                <a:latin typeface="Century Gothic" panose="020B0502020202020204" pitchFamily="34" charset="0"/>
              </a:rPr>
            </a:br>
            <a:r>
              <a:rPr lang="sl-SI" sz="2400" dirty="0">
                <a:solidFill>
                  <a:schemeClr val="tx1"/>
                </a:solidFill>
                <a:latin typeface="Century Gothic" panose="020B0502020202020204" pitchFamily="34" charset="0"/>
              </a:rPr>
              <a:t>3. </a:t>
            </a:r>
            <a:r>
              <a:rPr lang="sl-SI" sz="2400" dirty="0" err="1">
                <a:solidFill>
                  <a:schemeClr val="tx1"/>
                </a:solidFill>
                <a:latin typeface="Century Gothic" panose="020B0502020202020204" pitchFamily="34" charset="0"/>
              </a:rPr>
              <a:t>Every</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culture</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has</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their</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own</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understanding</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of</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what</a:t>
            </a:r>
            <a:r>
              <a:rPr lang="sl-SI" sz="2400" dirty="0">
                <a:solidFill>
                  <a:schemeClr val="tx1"/>
                </a:solidFill>
                <a:latin typeface="Century Gothic" panose="020B0502020202020204" pitchFamily="34" charset="0"/>
              </a:rPr>
              <a:t> it </a:t>
            </a:r>
            <a:r>
              <a:rPr lang="sl-SI" sz="2400" dirty="0" err="1">
                <a:solidFill>
                  <a:schemeClr val="tx1"/>
                </a:solidFill>
                <a:latin typeface="Century Gothic" panose="020B0502020202020204" pitchFamily="34" charset="0"/>
              </a:rPr>
              <a:t>means</a:t>
            </a:r>
            <a:r>
              <a:rPr lang="sl-SI" sz="2400" dirty="0">
                <a:solidFill>
                  <a:schemeClr val="tx1"/>
                </a:solidFill>
                <a:latin typeface="Century Gothic" panose="020B0502020202020204" pitchFamily="34" charset="0"/>
              </a:rPr>
              <a:t> to be a </a:t>
            </a:r>
            <a:r>
              <a:rPr lang="sl-SI" sz="2400" dirty="0" err="1">
                <a:solidFill>
                  <a:schemeClr val="tx1"/>
                </a:solidFill>
                <a:latin typeface="Century Gothic" panose="020B0502020202020204" pitchFamily="34" charset="0"/>
              </a:rPr>
              <a:t>hero</a:t>
            </a:r>
            <a:r>
              <a:rPr lang="sl-SI" sz="2400" dirty="0">
                <a:solidFill>
                  <a:schemeClr val="tx1"/>
                </a:solidFill>
                <a:latin typeface="Century Gothic" panose="020B0502020202020204" pitchFamily="34" charset="0"/>
              </a:rPr>
              <a:t>.</a:t>
            </a:r>
            <a:br>
              <a:rPr lang="sl-SI" sz="2400" dirty="0">
                <a:solidFill>
                  <a:schemeClr val="tx1"/>
                </a:solidFill>
                <a:latin typeface="Century Gothic" panose="020B0502020202020204" pitchFamily="34" charset="0"/>
              </a:rPr>
            </a:br>
            <a:br>
              <a:rPr lang="sl-SI" sz="2400" dirty="0">
                <a:solidFill>
                  <a:schemeClr val="tx1"/>
                </a:solidFill>
                <a:latin typeface="Century Gothic" panose="020B0502020202020204" pitchFamily="34" charset="0"/>
              </a:rPr>
            </a:br>
            <a:r>
              <a:rPr lang="sl-SI" sz="2400" dirty="0">
                <a:solidFill>
                  <a:schemeClr val="tx1"/>
                </a:solidFill>
                <a:latin typeface="Century Gothic" panose="020B0502020202020204" pitchFamily="34" charset="0"/>
              </a:rPr>
              <a:t>4. </a:t>
            </a:r>
            <a:r>
              <a:rPr lang="sl-SI" sz="2400" dirty="0" err="1">
                <a:solidFill>
                  <a:schemeClr val="tx1"/>
                </a:solidFill>
                <a:latin typeface="Century Gothic" panose="020B0502020202020204" pitchFamily="34" charset="0"/>
              </a:rPr>
              <a:t>Today</a:t>
            </a:r>
            <a:r>
              <a:rPr lang="sl-SI" sz="2400" dirty="0">
                <a:solidFill>
                  <a:schemeClr val="tx1"/>
                </a:solidFill>
                <a:latin typeface="Century Gothic" panose="020B0502020202020204" pitchFamily="34" charset="0"/>
              </a:rPr>
              <a:t> smoking is </a:t>
            </a:r>
            <a:r>
              <a:rPr lang="sl-SI" sz="2400" dirty="0" err="1">
                <a:solidFill>
                  <a:schemeClr val="tx1"/>
                </a:solidFill>
                <a:latin typeface="Century Gothic" panose="020B0502020202020204" pitchFamily="34" charset="0"/>
              </a:rPr>
              <a:t>an</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issue</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which</a:t>
            </a:r>
            <a:r>
              <a:rPr lang="sl-SI" sz="2400" dirty="0">
                <a:solidFill>
                  <a:schemeClr val="tx1"/>
                </a:solidFill>
                <a:latin typeface="Century Gothic" panose="020B0502020202020204" pitchFamily="34" charset="0"/>
              </a:rPr>
              <a:t> is on </a:t>
            </a:r>
            <a:r>
              <a:rPr lang="sl-SI" sz="2400" dirty="0" err="1">
                <a:solidFill>
                  <a:schemeClr val="tx1"/>
                </a:solidFill>
                <a:latin typeface="Century Gothic" panose="020B0502020202020204" pitchFamily="34" charset="0"/>
              </a:rPr>
              <a:t>everybody‘s</a:t>
            </a:r>
            <a:r>
              <a:rPr lang="sl-SI" sz="2400" dirty="0">
                <a:solidFill>
                  <a:schemeClr val="tx1"/>
                </a:solidFill>
                <a:latin typeface="Century Gothic" panose="020B0502020202020204" pitchFamily="34" charset="0"/>
              </a:rPr>
              <a:t> </a:t>
            </a:r>
            <a:r>
              <a:rPr lang="sl-SI" sz="2400" dirty="0" err="1">
                <a:solidFill>
                  <a:schemeClr val="tx1"/>
                </a:solidFill>
                <a:latin typeface="Century Gothic" panose="020B0502020202020204" pitchFamily="34" charset="0"/>
              </a:rPr>
              <a:t>mind</a:t>
            </a:r>
            <a:r>
              <a:rPr lang="sl-SI" sz="2400" dirty="0">
                <a:solidFill>
                  <a:schemeClr val="tx1"/>
                </a:solidFill>
                <a:latin typeface="Century Gothic" panose="020B0502020202020204" pitchFamily="34" charset="0"/>
              </a:rPr>
              <a:t>.</a:t>
            </a:r>
            <a:br>
              <a:rPr lang="sl-SI" sz="2400" dirty="0">
                <a:solidFill>
                  <a:schemeClr val="tx1"/>
                </a:solidFill>
                <a:latin typeface="Century Gothic" panose="020B0502020202020204" pitchFamily="34" charset="0"/>
              </a:rPr>
            </a:br>
            <a:br>
              <a:rPr lang="sl-SI" sz="2400" dirty="0">
                <a:solidFill>
                  <a:schemeClr val="tx1"/>
                </a:solidFill>
                <a:latin typeface="Century Gothic" panose="020B0502020202020204" pitchFamily="34" charset="0"/>
              </a:rPr>
            </a:br>
            <a:endParaRPr lang="sl-SI"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0063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1600" y="685799"/>
            <a:ext cx="9601200" cy="5950131"/>
          </a:xfrm>
        </p:spPr>
        <p:txBody>
          <a:bodyPr>
            <a:normAutofit/>
          </a:bodyPr>
          <a:lstStyle/>
          <a:p>
            <a:r>
              <a:rPr lang="sl-SI" sz="2400" dirty="0">
                <a:latin typeface="Century Gothic" panose="020B0502020202020204" pitchFamily="34" charset="0"/>
              </a:rPr>
              <a:t>5. </a:t>
            </a:r>
            <a:r>
              <a:rPr lang="sl-SI" sz="2400" dirty="0" err="1">
                <a:latin typeface="Century Gothic" panose="020B0502020202020204" pitchFamily="34" charset="0"/>
              </a:rPr>
              <a:t>Teachers</a:t>
            </a:r>
            <a:r>
              <a:rPr lang="sl-SI" sz="2400" dirty="0">
                <a:latin typeface="Century Gothic" panose="020B0502020202020204" pitchFamily="34" charset="0"/>
              </a:rPr>
              <a:t> at </a:t>
            </a:r>
            <a:r>
              <a:rPr lang="sl-SI" sz="2400" dirty="0" err="1">
                <a:latin typeface="Century Gothic" panose="020B0502020202020204" pitchFamily="34" charset="0"/>
              </a:rPr>
              <a:t>this</a:t>
            </a:r>
            <a:r>
              <a:rPr lang="sl-SI" sz="2400" dirty="0">
                <a:latin typeface="Century Gothic" panose="020B0502020202020204" pitchFamily="34" charset="0"/>
              </a:rPr>
              <a:t> </a:t>
            </a:r>
            <a:r>
              <a:rPr lang="sl-SI" sz="2400" dirty="0" err="1">
                <a:latin typeface="Century Gothic" panose="020B0502020202020204" pitchFamily="34" charset="0"/>
              </a:rPr>
              <a:t>school</a:t>
            </a:r>
            <a:r>
              <a:rPr lang="sl-SI" sz="2400" dirty="0">
                <a:latin typeface="Century Gothic" panose="020B0502020202020204" pitchFamily="34" charset="0"/>
              </a:rPr>
              <a:t> </a:t>
            </a:r>
            <a:r>
              <a:rPr lang="sl-SI" sz="2400" dirty="0" err="1">
                <a:latin typeface="Century Gothic" panose="020B0502020202020204" pitchFamily="34" charset="0"/>
              </a:rPr>
              <a:t>have</a:t>
            </a:r>
            <a:r>
              <a:rPr lang="sl-SI" sz="2400" dirty="0">
                <a:latin typeface="Century Gothic" panose="020B0502020202020204" pitchFamily="34" charset="0"/>
              </a:rPr>
              <a:t> </a:t>
            </a:r>
            <a:r>
              <a:rPr lang="sl-SI" sz="2400" dirty="0" err="1">
                <a:latin typeface="Century Gothic" panose="020B0502020202020204" pitchFamily="34" charset="0"/>
              </a:rPr>
              <a:t>the</a:t>
            </a:r>
            <a:r>
              <a:rPr lang="sl-SI" sz="2400" dirty="0">
                <a:latin typeface="Century Gothic" panose="020B0502020202020204" pitchFamily="34" charset="0"/>
              </a:rPr>
              <a:t> </a:t>
            </a:r>
            <a:r>
              <a:rPr lang="sl-SI" sz="2400" dirty="0" err="1">
                <a:latin typeface="Century Gothic" panose="020B0502020202020204" pitchFamily="34" charset="0"/>
              </a:rPr>
              <a:t>knowledge</a:t>
            </a:r>
            <a:r>
              <a:rPr lang="sl-SI" sz="2400" dirty="0">
                <a:latin typeface="Century Gothic" panose="020B0502020202020204" pitchFamily="34" charset="0"/>
              </a:rPr>
              <a:t> </a:t>
            </a:r>
            <a:r>
              <a:rPr lang="sl-SI" sz="2400" dirty="0" err="1">
                <a:latin typeface="Century Gothic" panose="020B0502020202020204" pitchFamily="34" charset="0"/>
              </a:rPr>
              <a:t>and</a:t>
            </a:r>
            <a:r>
              <a:rPr lang="sl-SI" sz="2400" dirty="0">
                <a:latin typeface="Century Gothic" panose="020B0502020202020204" pitchFamily="34" charset="0"/>
              </a:rPr>
              <a:t> </a:t>
            </a:r>
            <a:r>
              <a:rPr lang="sl-SI" sz="2400" dirty="0" err="1">
                <a:latin typeface="Century Gothic" panose="020B0502020202020204" pitchFamily="34" charset="0"/>
              </a:rPr>
              <a:t>skills</a:t>
            </a:r>
            <a:r>
              <a:rPr lang="sl-SI" sz="2400" dirty="0">
                <a:latin typeface="Century Gothic" panose="020B0502020202020204" pitchFamily="34" charset="0"/>
              </a:rPr>
              <a:t> to do </a:t>
            </a:r>
            <a:r>
              <a:rPr lang="sl-SI" sz="2400" dirty="0" err="1">
                <a:latin typeface="Century Gothic" panose="020B0502020202020204" pitchFamily="34" charset="0"/>
              </a:rPr>
              <a:t>their</a:t>
            </a:r>
            <a:r>
              <a:rPr lang="sl-SI" sz="2400" dirty="0">
                <a:latin typeface="Century Gothic" panose="020B0502020202020204" pitchFamily="34" charset="0"/>
              </a:rPr>
              <a:t> </a:t>
            </a:r>
            <a:r>
              <a:rPr lang="sl-SI" sz="2400" dirty="0" err="1">
                <a:latin typeface="Century Gothic" panose="020B0502020202020204" pitchFamily="34" charset="0"/>
              </a:rPr>
              <a:t>job</a:t>
            </a:r>
            <a:r>
              <a:rPr lang="sl-SI" sz="2400" dirty="0">
                <a:latin typeface="Century Gothic" panose="020B0502020202020204" pitchFamily="34" charset="0"/>
              </a:rPr>
              <a:t> </a:t>
            </a:r>
            <a:r>
              <a:rPr lang="sl-SI" sz="2400" dirty="0" err="1">
                <a:latin typeface="Century Gothic" panose="020B0502020202020204" pitchFamily="34" charset="0"/>
              </a:rPr>
              <a:t>well</a:t>
            </a:r>
            <a:r>
              <a:rPr lang="sl-SI" sz="2400" dirty="0">
                <a:latin typeface="Century Gothic" panose="020B0502020202020204" pitchFamily="34" charset="0"/>
              </a:rPr>
              <a:t>.</a:t>
            </a:r>
            <a:br>
              <a:rPr lang="sl-SI" sz="2400" dirty="0">
                <a:latin typeface="Century Gothic" panose="020B0502020202020204" pitchFamily="34" charset="0"/>
              </a:rPr>
            </a:br>
            <a:br>
              <a:rPr lang="sl-SI" sz="2400" dirty="0">
                <a:latin typeface="Century Gothic" panose="020B0502020202020204" pitchFamily="34" charset="0"/>
              </a:rPr>
            </a:br>
            <a:r>
              <a:rPr lang="sl-SI" sz="2400" dirty="0">
                <a:latin typeface="Century Gothic" panose="020B0502020202020204" pitchFamily="34" charset="0"/>
              </a:rPr>
              <a:t>6. </a:t>
            </a:r>
            <a:r>
              <a:rPr lang="sl-SI" sz="2400" dirty="0" err="1">
                <a:latin typeface="Century Gothic" panose="020B0502020202020204" pitchFamily="34" charset="0"/>
              </a:rPr>
              <a:t>Superman</a:t>
            </a:r>
            <a:r>
              <a:rPr lang="sl-SI" sz="2400" dirty="0">
                <a:latin typeface="Century Gothic" panose="020B0502020202020204" pitchFamily="34" charset="0"/>
              </a:rPr>
              <a:t> </a:t>
            </a:r>
            <a:r>
              <a:rPr lang="sl-SI" sz="2400" dirty="0" err="1">
                <a:latin typeface="Century Gothic" panose="020B0502020202020204" pitchFamily="34" charset="0"/>
              </a:rPr>
              <a:t>appears</a:t>
            </a:r>
            <a:r>
              <a:rPr lang="sl-SI" sz="2400" dirty="0">
                <a:latin typeface="Century Gothic" panose="020B0502020202020204" pitchFamily="34" charset="0"/>
              </a:rPr>
              <a:t> as a </a:t>
            </a:r>
            <a:r>
              <a:rPr lang="sl-SI" sz="2400" dirty="0" err="1">
                <a:latin typeface="Century Gothic" panose="020B0502020202020204" pitchFamily="34" charset="0"/>
              </a:rPr>
              <a:t>comic</a:t>
            </a:r>
            <a:r>
              <a:rPr lang="sl-SI" sz="2400" dirty="0">
                <a:latin typeface="Century Gothic" panose="020B0502020202020204" pitchFamily="34" charset="0"/>
              </a:rPr>
              <a:t> </a:t>
            </a:r>
            <a:r>
              <a:rPr lang="sl-SI" sz="2400" dirty="0" err="1">
                <a:latin typeface="Century Gothic" panose="020B0502020202020204" pitchFamily="34" charset="0"/>
              </a:rPr>
              <a:t>book</a:t>
            </a:r>
            <a:r>
              <a:rPr lang="sl-SI" sz="2400" dirty="0">
                <a:latin typeface="Century Gothic" panose="020B0502020202020204" pitchFamily="34" charset="0"/>
              </a:rPr>
              <a:t> </a:t>
            </a:r>
            <a:r>
              <a:rPr lang="sl-SI" sz="2400" dirty="0" err="1">
                <a:latin typeface="Century Gothic" panose="020B0502020202020204" pitchFamily="34" charset="0"/>
              </a:rPr>
              <a:t>character</a:t>
            </a:r>
            <a:r>
              <a:rPr lang="sl-SI" sz="2400" dirty="0">
                <a:latin typeface="Century Gothic" panose="020B0502020202020204" pitchFamily="34" charset="0"/>
              </a:rPr>
              <a:t> </a:t>
            </a:r>
            <a:r>
              <a:rPr lang="sl-SI" sz="2400" dirty="0" err="1">
                <a:latin typeface="Century Gothic" panose="020B0502020202020204" pitchFamily="34" charset="0"/>
              </a:rPr>
              <a:t>and</a:t>
            </a:r>
            <a:r>
              <a:rPr lang="sl-SI" sz="2400" dirty="0">
                <a:latin typeface="Century Gothic" panose="020B0502020202020204" pitchFamily="34" charset="0"/>
              </a:rPr>
              <a:t> </a:t>
            </a:r>
            <a:r>
              <a:rPr lang="sl-SI" sz="2400" dirty="0" err="1">
                <a:latin typeface="Century Gothic" panose="020B0502020202020204" pitchFamily="34" charset="0"/>
              </a:rPr>
              <a:t>also</a:t>
            </a:r>
            <a:r>
              <a:rPr lang="sl-SI" sz="2400" dirty="0">
                <a:latin typeface="Century Gothic" panose="020B0502020202020204" pitchFamily="34" charset="0"/>
              </a:rPr>
              <a:t> his </a:t>
            </a:r>
            <a:r>
              <a:rPr lang="sl-SI" sz="2400" dirty="0" err="1">
                <a:latin typeface="Century Gothic" panose="020B0502020202020204" pitchFamily="34" charset="0"/>
              </a:rPr>
              <a:t>movies</a:t>
            </a:r>
            <a:r>
              <a:rPr lang="sl-SI" sz="2400" dirty="0">
                <a:latin typeface="Century Gothic" panose="020B0502020202020204" pitchFamily="34" charset="0"/>
              </a:rPr>
              <a:t> </a:t>
            </a:r>
            <a:r>
              <a:rPr lang="sl-SI" sz="2400" dirty="0" err="1">
                <a:latin typeface="Century Gothic" panose="020B0502020202020204" pitchFamily="34" charset="0"/>
              </a:rPr>
              <a:t>have</a:t>
            </a:r>
            <a:r>
              <a:rPr lang="sl-SI" sz="2400" dirty="0">
                <a:latin typeface="Century Gothic" panose="020B0502020202020204" pitchFamily="34" charset="0"/>
              </a:rPr>
              <a:t> </a:t>
            </a:r>
            <a:r>
              <a:rPr lang="sl-SI" sz="2400" dirty="0" err="1">
                <a:latin typeface="Century Gothic" panose="020B0502020202020204" pitchFamily="34" charset="0"/>
              </a:rPr>
              <a:t>been</a:t>
            </a:r>
            <a:r>
              <a:rPr lang="sl-SI" sz="2400" dirty="0">
                <a:latin typeface="Century Gothic" panose="020B0502020202020204" pitchFamily="34" charset="0"/>
              </a:rPr>
              <a:t> </a:t>
            </a:r>
            <a:r>
              <a:rPr lang="sl-SI" sz="2400" dirty="0" err="1">
                <a:latin typeface="Century Gothic" panose="020B0502020202020204" pitchFamily="34" charset="0"/>
              </a:rPr>
              <a:t>made</a:t>
            </a:r>
            <a:r>
              <a:rPr lang="sl-SI" sz="2400" dirty="0">
                <a:latin typeface="Century Gothic" panose="020B0502020202020204" pitchFamily="34" charset="0"/>
              </a:rPr>
              <a:t>.</a:t>
            </a:r>
            <a:br>
              <a:rPr lang="sl-SI" sz="2400" dirty="0">
                <a:latin typeface="Century Gothic" panose="020B0502020202020204" pitchFamily="34" charset="0"/>
              </a:rPr>
            </a:br>
            <a:br>
              <a:rPr lang="sl-SI" sz="2400" dirty="0">
                <a:latin typeface="Century Gothic" panose="020B0502020202020204" pitchFamily="34" charset="0"/>
              </a:rPr>
            </a:br>
            <a:r>
              <a:rPr lang="sl-SI" sz="2400" dirty="0">
                <a:latin typeface="Century Gothic" panose="020B0502020202020204" pitchFamily="34" charset="0"/>
              </a:rPr>
              <a:t>7. </a:t>
            </a:r>
            <a:r>
              <a:rPr lang="sl-SI" sz="2400" dirty="0" err="1">
                <a:latin typeface="Century Gothic" panose="020B0502020202020204" pitchFamily="34" charset="0"/>
              </a:rPr>
              <a:t>There</a:t>
            </a:r>
            <a:r>
              <a:rPr lang="sl-SI" sz="2400" dirty="0">
                <a:latin typeface="Century Gothic" panose="020B0502020202020204" pitchFamily="34" charset="0"/>
              </a:rPr>
              <a:t> are a total </a:t>
            </a:r>
            <a:r>
              <a:rPr lang="sl-SI" sz="2400" dirty="0" err="1">
                <a:latin typeface="Century Gothic" panose="020B0502020202020204" pitchFamily="34" charset="0"/>
              </a:rPr>
              <a:t>of</a:t>
            </a:r>
            <a:r>
              <a:rPr lang="sl-SI" sz="2400" dirty="0">
                <a:latin typeface="Century Gothic" panose="020B0502020202020204" pitchFamily="34" charset="0"/>
              </a:rPr>
              <a:t> 195 </a:t>
            </a:r>
            <a:r>
              <a:rPr lang="sl-SI" sz="2400" dirty="0" err="1">
                <a:latin typeface="Century Gothic" panose="020B0502020202020204" pitchFamily="34" charset="0"/>
              </a:rPr>
              <a:t>countries</a:t>
            </a:r>
            <a:r>
              <a:rPr lang="sl-SI" sz="2400" dirty="0">
                <a:latin typeface="Century Gothic" panose="020B0502020202020204" pitchFamily="34" charset="0"/>
              </a:rPr>
              <a:t> in </a:t>
            </a:r>
            <a:r>
              <a:rPr lang="sl-SI" sz="2400" dirty="0" err="1">
                <a:latin typeface="Century Gothic" panose="020B0502020202020204" pitchFamily="34" charset="0"/>
              </a:rPr>
              <a:t>the</a:t>
            </a:r>
            <a:r>
              <a:rPr lang="sl-SI" sz="2400" dirty="0">
                <a:latin typeface="Century Gothic" panose="020B0502020202020204" pitchFamily="34" charset="0"/>
              </a:rPr>
              <a:t> </a:t>
            </a:r>
            <a:r>
              <a:rPr lang="sl-SI" sz="2400" dirty="0" err="1">
                <a:latin typeface="Century Gothic" panose="020B0502020202020204" pitchFamily="34" charset="0"/>
              </a:rPr>
              <a:t>the</a:t>
            </a:r>
            <a:r>
              <a:rPr lang="sl-SI" sz="2400" dirty="0">
                <a:latin typeface="Century Gothic" panose="020B0502020202020204" pitchFamily="34" charset="0"/>
              </a:rPr>
              <a:t> </a:t>
            </a:r>
            <a:r>
              <a:rPr lang="sl-SI" sz="2400" dirty="0" err="1">
                <a:latin typeface="Century Gothic" panose="020B0502020202020204" pitchFamily="34" charset="0"/>
              </a:rPr>
              <a:t>world</a:t>
            </a:r>
            <a:r>
              <a:rPr lang="sl-SI" sz="2400" dirty="0">
                <a:latin typeface="Century Gothic" panose="020B0502020202020204" pitchFamily="34" charset="0"/>
              </a:rPr>
              <a:t> </a:t>
            </a:r>
            <a:r>
              <a:rPr lang="sl-SI" sz="2400" dirty="0" err="1">
                <a:latin typeface="Century Gothic" panose="020B0502020202020204" pitchFamily="34" charset="0"/>
              </a:rPr>
              <a:t>and</a:t>
            </a:r>
            <a:r>
              <a:rPr lang="sl-SI" sz="2400" dirty="0">
                <a:latin typeface="Century Gothic" panose="020B0502020202020204" pitchFamily="34" charset="0"/>
              </a:rPr>
              <a:t> </a:t>
            </a:r>
            <a:r>
              <a:rPr lang="sl-SI" sz="2400" dirty="0" err="1">
                <a:latin typeface="Century Gothic" panose="020B0502020202020204" pitchFamily="34" charset="0"/>
              </a:rPr>
              <a:t>there</a:t>
            </a:r>
            <a:r>
              <a:rPr lang="sl-SI" sz="2400" dirty="0">
                <a:latin typeface="Century Gothic" panose="020B0502020202020204" pitchFamily="34" charset="0"/>
              </a:rPr>
              <a:t> are 7 </a:t>
            </a:r>
            <a:r>
              <a:rPr lang="sl-SI" sz="2400" dirty="0" err="1">
                <a:latin typeface="Century Gothic" panose="020B0502020202020204" pitchFamily="34" charset="0"/>
              </a:rPr>
              <a:t>continents</a:t>
            </a:r>
            <a:r>
              <a:rPr lang="sl-SI" sz="2400" dirty="0">
                <a:latin typeface="Century Gothic" panose="020B0502020202020204" pitchFamily="34" charset="0"/>
              </a:rPr>
              <a:t>.</a:t>
            </a:r>
            <a:br>
              <a:rPr lang="sl-SI" sz="2400" dirty="0">
                <a:latin typeface="Century Gothic" panose="020B0502020202020204" pitchFamily="34" charset="0"/>
              </a:rPr>
            </a:br>
            <a:br>
              <a:rPr lang="sl-SI" sz="2400" dirty="0">
                <a:latin typeface="Century Gothic" panose="020B0502020202020204" pitchFamily="34" charset="0"/>
              </a:rPr>
            </a:br>
            <a:r>
              <a:rPr lang="sl-SI" sz="2400" dirty="0">
                <a:latin typeface="Century Gothic" panose="020B0502020202020204" pitchFamily="34" charset="0"/>
              </a:rPr>
              <a:t>8. </a:t>
            </a:r>
            <a:r>
              <a:rPr lang="sl-SI" sz="2400" dirty="0" err="1">
                <a:latin typeface="Century Gothic" panose="020B0502020202020204" pitchFamily="34" charset="0"/>
              </a:rPr>
              <a:t>There</a:t>
            </a:r>
            <a:r>
              <a:rPr lang="sl-SI" sz="2400" dirty="0">
                <a:latin typeface="Century Gothic" panose="020B0502020202020204" pitchFamily="34" charset="0"/>
              </a:rPr>
              <a:t> are </a:t>
            </a:r>
            <a:r>
              <a:rPr lang="sl-SI" sz="2400" dirty="0" err="1">
                <a:latin typeface="Century Gothic" panose="020B0502020202020204" pitchFamily="34" charset="0"/>
              </a:rPr>
              <a:t>still</a:t>
            </a:r>
            <a:r>
              <a:rPr lang="sl-SI" sz="2400" dirty="0">
                <a:latin typeface="Century Gothic" panose="020B0502020202020204" pitchFamily="34" charset="0"/>
              </a:rPr>
              <a:t> </a:t>
            </a:r>
            <a:r>
              <a:rPr lang="sl-SI" sz="2400" dirty="0" err="1">
                <a:latin typeface="Century Gothic" panose="020B0502020202020204" pitchFamily="34" charset="0"/>
              </a:rPr>
              <a:t>species</a:t>
            </a:r>
            <a:r>
              <a:rPr lang="sl-SI" sz="2400" dirty="0">
                <a:latin typeface="Century Gothic" panose="020B0502020202020204" pitchFamily="34" charset="0"/>
              </a:rPr>
              <a:t> in </a:t>
            </a:r>
            <a:r>
              <a:rPr lang="sl-SI" sz="2400" dirty="0" err="1">
                <a:latin typeface="Century Gothic" panose="020B0502020202020204" pitchFamily="34" charset="0"/>
              </a:rPr>
              <a:t>the</a:t>
            </a:r>
            <a:r>
              <a:rPr lang="sl-SI" sz="2400" dirty="0">
                <a:latin typeface="Century Gothic" panose="020B0502020202020204" pitchFamily="34" charset="0"/>
              </a:rPr>
              <a:t> </a:t>
            </a:r>
            <a:r>
              <a:rPr lang="sl-SI" sz="2400" dirty="0" err="1">
                <a:latin typeface="Century Gothic" panose="020B0502020202020204" pitchFamily="34" charset="0"/>
              </a:rPr>
              <a:t>world</a:t>
            </a:r>
            <a:r>
              <a:rPr lang="sl-SI" sz="2400" dirty="0">
                <a:latin typeface="Century Gothic" panose="020B0502020202020204" pitchFamily="34" charset="0"/>
              </a:rPr>
              <a:t> </a:t>
            </a:r>
            <a:r>
              <a:rPr lang="sl-SI" sz="2400" dirty="0" err="1">
                <a:latin typeface="Century Gothic" panose="020B0502020202020204" pitchFamily="34" charset="0"/>
              </a:rPr>
              <a:t>that</a:t>
            </a:r>
            <a:r>
              <a:rPr lang="sl-SI" sz="2400" dirty="0">
                <a:latin typeface="Century Gothic" panose="020B0502020202020204" pitchFamily="34" charset="0"/>
              </a:rPr>
              <a:t> </a:t>
            </a:r>
            <a:r>
              <a:rPr lang="sl-SI" sz="2400" dirty="0" err="1">
                <a:latin typeface="Century Gothic" panose="020B0502020202020204" pitchFamily="34" charset="0"/>
              </a:rPr>
              <a:t>we</a:t>
            </a:r>
            <a:r>
              <a:rPr lang="sl-SI" sz="2400" dirty="0">
                <a:latin typeface="Century Gothic" panose="020B0502020202020204" pitchFamily="34" charset="0"/>
              </a:rPr>
              <a:t> </a:t>
            </a:r>
            <a:r>
              <a:rPr lang="sl-SI" sz="2400" dirty="0" err="1">
                <a:latin typeface="Century Gothic" panose="020B0502020202020204" pitchFamily="34" charset="0"/>
              </a:rPr>
              <a:t>have</a:t>
            </a:r>
            <a:r>
              <a:rPr lang="sl-SI" sz="2400" dirty="0">
                <a:latin typeface="Century Gothic" panose="020B0502020202020204" pitchFamily="34" charset="0"/>
              </a:rPr>
              <a:t> never </a:t>
            </a:r>
            <a:r>
              <a:rPr lang="sl-SI" sz="2400" dirty="0" err="1">
                <a:latin typeface="Century Gothic" panose="020B0502020202020204" pitchFamily="34" charset="0"/>
              </a:rPr>
              <a:t>encountered</a:t>
            </a:r>
            <a:r>
              <a:rPr lang="sl-SI" sz="2400" dirty="0">
                <a:latin typeface="Century Gothic" panose="020B0502020202020204" pitchFamily="34" charset="0"/>
              </a:rPr>
              <a:t>.</a:t>
            </a:r>
            <a:br>
              <a:rPr lang="sl-SI" sz="2400" dirty="0">
                <a:latin typeface="Century Gothic" panose="020B0502020202020204" pitchFamily="34" charset="0"/>
              </a:rPr>
            </a:br>
            <a:br>
              <a:rPr lang="sl-SI" sz="2400" dirty="0">
                <a:latin typeface="Century Gothic" panose="020B0502020202020204" pitchFamily="34" charset="0"/>
              </a:rPr>
            </a:br>
            <a:r>
              <a:rPr lang="sl-SI" sz="2400" dirty="0">
                <a:latin typeface="Century Gothic" panose="020B0502020202020204" pitchFamily="34" charset="0"/>
              </a:rPr>
              <a:t>9. </a:t>
            </a:r>
            <a:r>
              <a:rPr lang="sl-SI" sz="2400" dirty="0" err="1">
                <a:latin typeface="Century Gothic" panose="020B0502020202020204" pitchFamily="34" charset="0"/>
              </a:rPr>
              <a:t>North</a:t>
            </a:r>
            <a:r>
              <a:rPr lang="sl-SI" sz="2400" dirty="0">
                <a:latin typeface="Century Gothic" panose="020B0502020202020204" pitchFamily="34" charset="0"/>
              </a:rPr>
              <a:t> </a:t>
            </a:r>
            <a:r>
              <a:rPr lang="sl-SI" sz="2400" dirty="0" err="1">
                <a:latin typeface="Century Gothic" panose="020B0502020202020204" pitchFamily="34" charset="0"/>
              </a:rPr>
              <a:t>Korea</a:t>
            </a:r>
            <a:r>
              <a:rPr lang="sl-SI" sz="2400" dirty="0">
                <a:latin typeface="Century Gothic" panose="020B0502020202020204" pitchFamily="34" charset="0"/>
              </a:rPr>
              <a:t> is a </a:t>
            </a:r>
            <a:r>
              <a:rPr lang="sl-SI" sz="2400" dirty="0" err="1">
                <a:latin typeface="Century Gothic" panose="020B0502020202020204" pitchFamily="34" charset="0"/>
              </a:rPr>
              <a:t>country</a:t>
            </a:r>
            <a:r>
              <a:rPr lang="sl-SI" sz="2400" dirty="0">
                <a:latin typeface="Century Gothic" panose="020B0502020202020204" pitchFamily="34" charset="0"/>
              </a:rPr>
              <a:t> </a:t>
            </a:r>
            <a:r>
              <a:rPr lang="sl-SI" sz="2400" dirty="0" err="1">
                <a:latin typeface="Century Gothic" panose="020B0502020202020204" pitchFamily="34" charset="0"/>
              </a:rPr>
              <a:t>that</a:t>
            </a:r>
            <a:r>
              <a:rPr lang="sl-SI" sz="2400" dirty="0">
                <a:latin typeface="Century Gothic" panose="020B0502020202020204" pitchFamily="34" charset="0"/>
              </a:rPr>
              <a:t> is not </a:t>
            </a:r>
            <a:r>
              <a:rPr lang="sl-SI" sz="2400" dirty="0" err="1">
                <a:latin typeface="Century Gothic" panose="020B0502020202020204" pitchFamily="34" charset="0"/>
              </a:rPr>
              <a:t>allowed</a:t>
            </a:r>
            <a:r>
              <a:rPr lang="sl-SI" sz="2400" dirty="0">
                <a:latin typeface="Century Gothic" panose="020B0502020202020204" pitchFamily="34" charset="0"/>
              </a:rPr>
              <a:t> to </a:t>
            </a:r>
            <a:r>
              <a:rPr lang="sl-SI" sz="2400" dirty="0" err="1">
                <a:latin typeface="Century Gothic" panose="020B0502020202020204" pitchFamily="34" charset="0"/>
              </a:rPr>
              <a:t>buy</a:t>
            </a:r>
            <a:r>
              <a:rPr lang="sl-SI" sz="2400" dirty="0">
                <a:latin typeface="Century Gothic" panose="020B0502020202020204" pitchFamily="34" charset="0"/>
              </a:rPr>
              <a:t> Coca-Cola </a:t>
            </a:r>
            <a:r>
              <a:rPr lang="sl-SI" sz="2400" dirty="0" err="1">
                <a:latin typeface="Century Gothic" panose="020B0502020202020204" pitchFamily="34" charset="0"/>
              </a:rPr>
              <a:t>products</a:t>
            </a:r>
            <a:r>
              <a:rPr lang="sl-SI" sz="2400" dirty="0">
                <a:latin typeface="Century Gothic" panose="020B0502020202020204" pitchFamily="34" charset="0"/>
              </a:rPr>
              <a:t>.</a:t>
            </a:r>
            <a:br>
              <a:rPr lang="sl-SI" sz="2400" dirty="0">
                <a:latin typeface="Century Gothic" panose="020B0502020202020204" pitchFamily="34" charset="0"/>
              </a:rPr>
            </a:br>
            <a:br>
              <a:rPr lang="sl-SI" sz="2400" dirty="0">
                <a:latin typeface="Century Gothic" panose="020B0502020202020204" pitchFamily="34" charset="0"/>
              </a:rPr>
            </a:br>
            <a:r>
              <a:rPr lang="sl-SI" sz="2400" dirty="0">
                <a:latin typeface="Century Gothic" panose="020B0502020202020204" pitchFamily="34" charset="0"/>
              </a:rPr>
              <a:t>10. </a:t>
            </a:r>
            <a:r>
              <a:rPr lang="sl-SI" sz="2400" dirty="0" err="1">
                <a:latin typeface="Century Gothic" panose="020B0502020202020204" pitchFamily="34" charset="0"/>
              </a:rPr>
              <a:t>Teenagers</a:t>
            </a:r>
            <a:r>
              <a:rPr lang="sl-SI" sz="2400" dirty="0">
                <a:latin typeface="Century Gothic" panose="020B0502020202020204" pitchFamily="34" charset="0"/>
              </a:rPr>
              <a:t> </a:t>
            </a:r>
            <a:r>
              <a:rPr lang="sl-SI" sz="2400" dirty="0" err="1">
                <a:latin typeface="Century Gothic" panose="020B0502020202020204" pitchFamily="34" charset="0"/>
              </a:rPr>
              <a:t>have</a:t>
            </a:r>
            <a:r>
              <a:rPr lang="sl-SI" sz="2400" dirty="0">
                <a:latin typeface="Century Gothic" panose="020B0502020202020204" pitchFamily="34" charset="0"/>
              </a:rPr>
              <a:t> </a:t>
            </a:r>
            <a:r>
              <a:rPr lang="sl-SI" sz="2400" dirty="0" err="1">
                <a:latin typeface="Century Gothic" panose="020B0502020202020204" pitchFamily="34" charset="0"/>
              </a:rPr>
              <a:t>less</a:t>
            </a:r>
            <a:r>
              <a:rPr lang="sl-SI" sz="2400" dirty="0">
                <a:latin typeface="Century Gothic" panose="020B0502020202020204" pitchFamily="34" charset="0"/>
              </a:rPr>
              <a:t> </a:t>
            </a:r>
            <a:r>
              <a:rPr lang="sl-SI" sz="2400" dirty="0" err="1">
                <a:latin typeface="Century Gothic" panose="020B0502020202020204" pitchFamily="34" charset="0"/>
              </a:rPr>
              <a:t>self-control</a:t>
            </a:r>
            <a:r>
              <a:rPr lang="sl-SI" sz="2400" dirty="0">
                <a:latin typeface="Century Gothic" panose="020B0502020202020204" pitchFamily="34" charset="0"/>
              </a:rPr>
              <a:t>, </a:t>
            </a:r>
            <a:r>
              <a:rPr lang="sl-SI" sz="2400" dirty="0" err="1">
                <a:latin typeface="Century Gothic" panose="020B0502020202020204" pitchFamily="34" charset="0"/>
              </a:rPr>
              <a:t>they</a:t>
            </a:r>
            <a:r>
              <a:rPr lang="sl-SI" sz="2400" dirty="0">
                <a:latin typeface="Century Gothic" panose="020B0502020202020204" pitchFamily="34" charset="0"/>
              </a:rPr>
              <a:t> are </a:t>
            </a:r>
            <a:r>
              <a:rPr lang="sl-SI" sz="2400" dirty="0" err="1">
                <a:latin typeface="Century Gothic" panose="020B0502020202020204" pitchFamily="34" charset="0"/>
              </a:rPr>
              <a:t>very</a:t>
            </a:r>
            <a:r>
              <a:rPr lang="sl-SI" sz="2400" dirty="0">
                <a:latin typeface="Century Gothic" panose="020B0502020202020204" pitchFamily="34" charset="0"/>
              </a:rPr>
              <a:t> </a:t>
            </a:r>
            <a:r>
              <a:rPr lang="sl-SI" sz="2400" dirty="0" err="1">
                <a:latin typeface="Century Gothic" panose="020B0502020202020204" pitchFamily="34" charset="0"/>
              </a:rPr>
              <a:t>impulsive</a:t>
            </a:r>
            <a:r>
              <a:rPr lang="sl-SI" sz="2400" dirty="0">
                <a:latin typeface="Century Gothic" panose="020B0502020202020204" pitchFamily="34" charset="0"/>
              </a:rPr>
              <a:t>.</a:t>
            </a:r>
          </a:p>
        </p:txBody>
      </p:sp>
    </p:spTree>
    <p:extLst>
      <p:ext uri="{BB962C8B-B14F-4D97-AF65-F5344CB8AC3E}">
        <p14:creationId xmlns:p14="http://schemas.microsoft.com/office/powerpoint/2010/main" val="387713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65223" y="796836"/>
            <a:ext cx="5712695" cy="822959"/>
          </a:xfrm>
        </p:spPr>
        <p:txBody>
          <a:bodyPr>
            <a:normAutofit fontScale="90000"/>
          </a:bodyPr>
          <a:lstStyle/>
          <a:p>
            <a:br>
              <a:rPr lang="sl-SI" dirty="0">
                <a:solidFill>
                  <a:srgbClr val="0070C0"/>
                </a:solidFill>
                <a:latin typeface="Century Gothic" panose="020B0502020202020204" pitchFamily="34" charset="0"/>
                <a:hlinkClick r:id="rId2"/>
              </a:rPr>
            </a:br>
            <a:br>
              <a:rPr lang="sl-SI" dirty="0">
                <a:hlinkClick r:id="rId2"/>
              </a:rPr>
            </a:br>
            <a:r>
              <a:rPr lang="sl-SI" dirty="0">
                <a:solidFill>
                  <a:schemeClr val="tx1"/>
                </a:solidFill>
                <a:latin typeface="Century Gothic" panose="020B0502020202020204" pitchFamily="34" charset="0"/>
                <a:hlinkClick r:id="rId2"/>
              </a:rPr>
              <a:t>TONGUE TWISTERS</a:t>
            </a:r>
            <a:endParaRPr lang="sl-SI" dirty="0">
              <a:solidFill>
                <a:schemeClr val="tx1"/>
              </a:solidFill>
              <a:latin typeface="Century Gothic" panose="020B0502020202020204" pitchFamily="34" charset="0"/>
            </a:endParaRPr>
          </a:p>
        </p:txBody>
      </p:sp>
      <p:pic>
        <p:nvPicPr>
          <p:cNvPr id="4" name="Slika 3"/>
          <p:cNvPicPr>
            <a:picLocks noChangeAspect="1"/>
          </p:cNvPicPr>
          <p:nvPr/>
        </p:nvPicPr>
        <p:blipFill>
          <a:blip r:embed="rId3"/>
          <a:stretch>
            <a:fillRect/>
          </a:stretch>
        </p:blipFill>
        <p:spPr>
          <a:xfrm>
            <a:off x="5473337" y="2890975"/>
            <a:ext cx="6588033" cy="3705768"/>
          </a:xfrm>
          <a:prstGeom prst="rect">
            <a:avLst/>
          </a:prstGeom>
        </p:spPr>
      </p:pic>
      <p:sp>
        <p:nvSpPr>
          <p:cNvPr id="6" name="PoljeZBesedilom 5"/>
          <p:cNvSpPr txBox="1"/>
          <p:nvPr/>
        </p:nvSpPr>
        <p:spPr>
          <a:xfrm>
            <a:off x="1058091" y="548640"/>
            <a:ext cx="4950823" cy="707886"/>
          </a:xfrm>
          <a:prstGeom prst="rect">
            <a:avLst/>
          </a:prstGeom>
          <a:noFill/>
        </p:spPr>
        <p:txBody>
          <a:bodyPr wrap="square" rtlCol="0">
            <a:spAutoFit/>
          </a:bodyPr>
          <a:lstStyle/>
          <a:p>
            <a:r>
              <a:rPr lang="sl-SI" sz="4000" dirty="0" err="1">
                <a:solidFill>
                  <a:srgbClr val="0070C0"/>
                </a:solidFill>
                <a:latin typeface="Century Gothic" panose="020B0502020202020204" pitchFamily="34" charset="0"/>
              </a:rPr>
              <a:t>Workshop</a:t>
            </a:r>
            <a:r>
              <a:rPr lang="sl-SI" sz="4000" dirty="0">
                <a:solidFill>
                  <a:srgbClr val="0070C0"/>
                </a:solidFill>
                <a:latin typeface="Century Gothic" panose="020B0502020202020204" pitchFamily="34" charset="0"/>
              </a:rPr>
              <a:t> 6</a:t>
            </a:r>
          </a:p>
        </p:txBody>
      </p:sp>
    </p:spTree>
    <p:extLst>
      <p:ext uri="{BB962C8B-B14F-4D97-AF65-F5344CB8AC3E}">
        <p14:creationId xmlns:p14="http://schemas.microsoft.com/office/powerpoint/2010/main" val="317136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latin typeface="Century Gothic" panose="020B0502020202020204" pitchFamily="34" charset="0"/>
              </a:rPr>
              <a:t>Word </a:t>
            </a:r>
            <a:r>
              <a:rPr lang="sl-SI" sz="3200" dirty="0" err="1">
                <a:latin typeface="Century Gothic" panose="020B0502020202020204" pitchFamily="34" charset="0"/>
              </a:rPr>
              <a:t>stressing</a:t>
            </a:r>
            <a:endParaRPr lang="sl-SI" sz="3200" dirty="0">
              <a:latin typeface="Century Gothic" panose="020B0502020202020204" pitchFamily="34" charset="0"/>
            </a:endParaRPr>
          </a:p>
        </p:txBody>
      </p:sp>
      <p:sp>
        <p:nvSpPr>
          <p:cNvPr id="4" name="PoljeZBesedilom 3"/>
          <p:cNvSpPr txBox="1"/>
          <p:nvPr/>
        </p:nvSpPr>
        <p:spPr>
          <a:xfrm>
            <a:off x="1240971" y="1698171"/>
            <a:ext cx="10607040" cy="3337901"/>
          </a:xfrm>
          <a:prstGeom prst="rect">
            <a:avLst/>
          </a:prstGeom>
          <a:noFill/>
        </p:spPr>
        <p:txBody>
          <a:bodyPr wrap="square" rtlCol="0">
            <a:spAutoFit/>
          </a:bodyPr>
          <a:lstStyle/>
          <a:p>
            <a:pPr>
              <a:lnSpc>
                <a:spcPct val="115000"/>
              </a:lnSpc>
              <a:spcAft>
                <a:spcPts val="800"/>
              </a:spcAft>
            </a:pPr>
            <a:r>
              <a:rPr lang="sl-SI" b="1">
                <a:latin typeface="Century Gothic" panose="020B0502020202020204" pitchFamily="34" charset="0"/>
                <a:ea typeface="Calibri" panose="020F0502020204030204" pitchFamily="34" charset="0"/>
                <a:cs typeface="Times New Roman" panose="02020603050405020304" pitchFamily="18" charset="0"/>
              </a:rPr>
              <a:t>A neighbor's</a:t>
            </a:r>
            <a:r>
              <a:rPr lang="sl-SI">
                <a:latin typeface="Century Gothic" panose="020B0502020202020204" pitchFamily="34" charset="0"/>
                <a:ea typeface="Calibri" panose="020F0502020204030204" pitchFamily="34" charset="0"/>
                <a:cs typeface="Times New Roman" panose="02020603050405020304" pitchFamily="18" charset="0"/>
              </a:rPr>
              <a:t> cat overturned flowers in front of the house again yesterday.</a:t>
            </a:r>
            <a:endParaRPr lang="sl-SI"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sl-SI">
                <a:latin typeface="Century Gothic" panose="020B0502020202020204" pitchFamily="34" charset="0"/>
                <a:ea typeface="Calibri" panose="020F0502020204030204" pitchFamily="34" charset="0"/>
                <a:cs typeface="Times New Roman" panose="02020603050405020304" pitchFamily="18" charset="0"/>
              </a:rPr>
              <a:t>A neighbor's </a:t>
            </a:r>
            <a:r>
              <a:rPr lang="sl-SI" b="1">
                <a:latin typeface="Century Gothic" panose="020B0502020202020204" pitchFamily="34" charset="0"/>
                <a:ea typeface="Calibri" panose="020F0502020204030204" pitchFamily="34" charset="0"/>
                <a:cs typeface="Times New Roman" panose="02020603050405020304" pitchFamily="18" charset="0"/>
              </a:rPr>
              <a:t>cat</a:t>
            </a:r>
            <a:r>
              <a:rPr lang="sl-SI">
                <a:latin typeface="Century Gothic" panose="020B0502020202020204" pitchFamily="34" charset="0"/>
                <a:ea typeface="Calibri" panose="020F0502020204030204" pitchFamily="34" charset="0"/>
                <a:cs typeface="Times New Roman" panose="02020603050405020304" pitchFamily="18" charset="0"/>
              </a:rPr>
              <a:t> overturned flowers in front of the house again yesterday.</a:t>
            </a:r>
            <a:endParaRPr lang="sl-SI"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sl-SI">
                <a:latin typeface="Century Gothic" panose="020B0502020202020204" pitchFamily="34" charset="0"/>
                <a:ea typeface="Calibri" panose="020F0502020204030204" pitchFamily="34" charset="0"/>
                <a:cs typeface="Times New Roman" panose="02020603050405020304" pitchFamily="18" charset="0"/>
              </a:rPr>
              <a:t>A neighbor's cat </a:t>
            </a:r>
            <a:r>
              <a:rPr lang="sl-SI" b="1">
                <a:latin typeface="Century Gothic" panose="020B0502020202020204" pitchFamily="34" charset="0"/>
                <a:ea typeface="Calibri" panose="020F0502020204030204" pitchFamily="34" charset="0"/>
                <a:cs typeface="Times New Roman" panose="02020603050405020304" pitchFamily="18" charset="0"/>
              </a:rPr>
              <a:t>overturned</a:t>
            </a:r>
            <a:r>
              <a:rPr lang="sl-SI">
                <a:latin typeface="Century Gothic" panose="020B0502020202020204" pitchFamily="34" charset="0"/>
                <a:ea typeface="Calibri" panose="020F0502020204030204" pitchFamily="34" charset="0"/>
                <a:cs typeface="Times New Roman" panose="02020603050405020304" pitchFamily="18" charset="0"/>
              </a:rPr>
              <a:t> flowers in front of the house again yesterday.</a:t>
            </a:r>
            <a:endParaRPr lang="sl-SI"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sl-SI">
                <a:latin typeface="Century Gothic" panose="020B0502020202020204" pitchFamily="34" charset="0"/>
                <a:ea typeface="Calibri" panose="020F0502020204030204" pitchFamily="34" charset="0"/>
                <a:cs typeface="Times New Roman" panose="02020603050405020304" pitchFamily="18" charset="0"/>
              </a:rPr>
              <a:t>A neighbor's cat overturned </a:t>
            </a:r>
            <a:r>
              <a:rPr lang="sl-SI" b="1">
                <a:latin typeface="Century Gothic" panose="020B0502020202020204" pitchFamily="34" charset="0"/>
                <a:ea typeface="Calibri" panose="020F0502020204030204" pitchFamily="34" charset="0"/>
                <a:cs typeface="Times New Roman" panose="02020603050405020304" pitchFamily="18" charset="0"/>
              </a:rPr>
              <a:t>flowers</a:t>
            </a:r>
            <a:r>
              <a:rPr lang="sl-SI">
                <a:latin typeface="Century Gothic" panose="020B0502020202020204" pitchFamily="34" charset="0"/>
                <a:ea typeface="Calibri" panose="020F0502020204030204" pitchFamily="34" charset="0"/>
                <a:cs typeface="Times New Roman" panose="02020603050405020304" pitchFamily="18" charset="0"/>
              </a:rPr>
              <a:t> in front of the house again yesterday.</a:t>
            </a:r>
            <a:endParaRPr lang="sl-SI"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sl-SI">
                <a:latin typeface="Century Gothic" panose="020B0502020202020204" pitchFamily="34" charset="0"/>
                <a:ea typeface="Calibri" panose="020F0502020204030204" pitchFamily="34" charset="0"/>
                <a:cs typeface="Times New Roman" panose="02020603050405020304" pitchFamily="18" charset="0"/>
              </a:rPr>
              <a:t>A neighbor's cat overturned flowers </a:t>
            </a:r>
            <a:r>
              <a:rPr lang="sl-SI" b="1">
                <a:latin typeface="Century Gothic" panose="020B0502020202020204" pitchFamily="34" charset="0"/>
                <a:ea typeface="Calibri" panose="020F0502020204030204" pitchFamily="34" charset="0"/>
                <a:cs typeface="Times New Roman" panose="02020603050405020304" pitchFamily="18" charset="0"/>
              </a:rPr>
              <a:t>in front of</a:t>
            </a:r>
            <a:r>
              <a:rPr lang="sl-SI">
                <a:latin typeface="Century Gothic" panose="020B0502020202020204" pitchFamily="34" charset="0"/>
                <a:ea typeface="Calibri" panose="020F0502020204030204" pitchFamily="34" charset="0"/>
                <a:cs typeface="Times New Roman" panose="02020603050405020304" pitchFamily="18" charset="0"/>
              </a:rPr>
              <a:t> the house again yesterday.</a:t>
            </a:r>
            <a:endParaRPr lang="sl-SI"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sl-SI">
                <a:latin typeface="Century Gothic" panose="020B0502020202020204" pitchFamily="34" charset="0"/>
                <a:ea typeface="Calibri" panose="020F0502020204030204" pitchFamily="34" charset="0"/>
                <a:cs typeface="Times New Roman" panose="02020603050405020304" pitchFamily="18" charset="0"/>
              </a:rPr>
              <a:t>A neighbor's cat overturned flowers in front of </a:t>
            </a:r>
            <a:r>
              <a:rPr lang="sl-SI" b="1">
                <a:latin typeface="Century Gothic" panose="020B0502020202020204" pitchFamily="34" charset="0"/>
                <a:ea typeface="Calibri" panose="020F0502020204030204" pitchFamily="34" charset="0"/>
                <a:cs typeface="Times New Roman" panose="02020603050405020304" pitchFamily="18" charset="0"/>
              </a:rPr>
              <a:t>the house</a:t>
            </a:r>
            <a:r>
              <a:rPr lang="sl-SI">
                <a:latin typeface="Century Gothic" panose="020B0502020202020204" pitchFamily="34" charset="0"/>
                <a:ea typeface="Calibri" panose="020F0502020204030204" pitchFamily="34" charset="0"/>
                <a:cs typeface="Times New Roman" panose="02020603050405020304" pitchFamily="18" charset="0"/>
              </a:rPr>
              <a:t> again yesterday.</a:t>
            </a:r>
            <a:endParaRPr lang="sl-SI"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sl-SI">
                <a:latin typeface="Century Gothic" panose="020B0502020202020204" pitchFamily="34" charset="0"/>
                <a:ea typeface="Calibri" panose="020F0502020204030204" pitchFamily="34" charset="0"/>
                <a:cs typeface="Times New Roman" panose="02020603050405020304" pitchFamily="18" charset="0"/>
              </a:rPr>
              <a:t>A neighbor's cat overturned flowers in front of the house </a:t>
            </a:r>
            <a:r>
              <a:rPr lang="sl-SI" b="1">
                <a:latin typeface="Century Gothic" panose="020B0502020202020204" pitchFamily="34" charset="0"/>
                <a:ea typeface="Calibri" panose="020F0502020204030204" pitchFamily="34" charset="0"/>
                <a:cs typeface="Times New Roman" panose="02020603050405020304" pitchFamily="18" charset="0"/>
              </a:rPr>
              <a:t>again </a:t>
            </a:r>
            <a:r>
              <a:rPr lang="sl-SI">
                <a:latin typeface="Century Gothic" panose="020B0502020202020204" pitchFamily="34" charset="0"/>
                <a:ea typeface="Calibri" panose="020F0502020204030204" pitchFamily="34" charset="0"/>
                <a:cs typeface="Times New Roman" panose="02020603050405020304" pitchFamily="18" charset="0"/>
              </a:rPr>
              <a:t>yesterday.</a:t>
            </a:r>
            <a:endParaRPr lang="sl-SI"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sl-SI">
                <a:latin typeface="Century Gothic" panose="020B0502020202020204" pitchFamily="34" charset="0"/>
                <a:ea typeface="Calibri" panose="020F0502020204030204" pitchFamily="34" charset="0"/>
                <a:cs typeface="Times New Roman" panose="02020603050405020304" pitchFamily="18" charset="0"/>
              </a:rPr>
              <a:t>A neighbor's cat overturned flowers in front of the house again </a:t>
            </a:r>
            <a:r>
              <a:rPr lang="sl-SI" b="1">
                <a:latin typeface="Century Gothic" panose="020B0502020202020204" pitchFamily="34" charset="0"/>
                <a:ea typeface="Calibri" panose="020F0502020204030204" pitchFamily="34" charset="0"/>
                <a:cs typeface="Times New Roman" panose="02020603050405020304" pitchFamily="18" charset="0"/>
              </a:rPr>
              <a:t>yesterday.</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788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rgbClr val="0070C0"/>
                </a:solidFill>
                <a:latin typeface="Century Gothic" panose="020B0502020202020204" pitchFamily="34" charset="0"/>
              </a:rPr>
              <a:t>TOURNAMENT</a:t>
            </a:r>
          </a:p>
        </p:txBody>
      </p:sp>
      <p:pic>
        <p:nvPicPr>
          <p:cNvPr id="3" name="Slika 2"/>
          <p:cNvPicPr>
            <a:picLocks noChangeAspect="1"/>
          </p:cNvPicPr>
          <p:nvPr/>
        </p:nvPicPr>
        <p:blipFill>
          <a:blip r:embed="rId2"/>
          <a:stretch>
            <a:fillRect/>
          </a:stretch>
        </p:blipFill>
        <p:spPr>
          <a:xfrm>
            <a:off x="3714750" y="2028825"/>
            <a:ext cx="7501980" cy="4411164"/>
          </a:xfrm>
          <a:prstGeom prst="rect">
            <a:avLst/>
          </a:prstGeom>
        </p:spPr>
      </p:pic>
    </p:spTree>
    <p:extLst>
      <p:ext uri="{BB962C8B-B14F-4D97-AF65-F5344CB8AC3E}">
        <p14:creationId xmlns:p14="http://schemas.microsoft.com/office/powerpoint/2010/main" val="81707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27645" t="22314" r="31393" b="1115"/>
          <a:stretch/>
        </p:blipFill>
        <p:spPr>
          <a:xfrm>
            <a:off x="2945674" y="42454"/>
            <a:ext cx="6453052" cy="6428847"/>
          </a:xfrm>
          <a:prstGeom prst="rect">
            <a:avLst/>
          </a:prstGeom>
        </p:spPr>
      </p:pic>
    </p:spTree>
    <p:extLst>
      <p:ext uri="{BB962C8B-B14F-4D97-AF65-F5344CB8AC3E}">
        <p14:creationId xmlns:p14="http://schemas.microsoft.com/office/powerpoint/2010/main" val="148784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36681" t="23909" r="37216" b="4694"/>
          <a:stretch/>
        </p:blipFill>
        <p:spPr>
          <a:xfrm rot="16200000">
            <a:off x="3229786" y="-1283421"/>
            <a:ext cx="6407363" cy="9339964"/>
          </a:xfrm>
          <a:prstGeom prst="rect">
            <a:avLst/>
          </a:prstGeom>
        </p:spPr>
      </p:pic>
    </p:spTree>
    <p:extLst>
      <p:ext uri="{BB962C8B-B14F-4D97-AF65-F5344CB8AC3E}">
        <p14:creationId xmlns:p14="http://schemas.microsoft.com/office/powerpoint/2010/main" val="53714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a:srcRect l="22393" t="22095" r="25434" b="28129"/>
          <a:stretch/>
        </p:blipFill>
        <p:spPr>
          <a:xfrm>
            <a:off x="1555805" y="849086"/>
            <a:ext cx="9103831" cy="4885508"/>
          </a:xfrm>
          <a:prstGeom prst="rect">
            <a:avLst/>
          </a:prstGeom>
        </p:spPr>
      </p:pic>
    </p:spTree>
    <p:extLst>
      <p:ext uri="{BB962C8B-B14F-4D97-AF65-F5344CB8AC3E}">
        <p14:creationId xmlns:p14="http://schemas.microsoft.com/office/powerpoint/2010/main" val="422237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4" name="Slika 3"/>
          <p:cNvPicPr>
            <a:picLocks noChangeAspect="1"/>
          </p:cNvPicPr>
          <p:nvPr/>
        </p:nvPicPr>
        <p:blipFill rotWithShape="1">
          <a:blip r:embed="rId2"/>
          <a:srcRect l="30557" t="27512" r="38722" b="4420"/>
          <a:stretch/>
        </p:blipFill>
        <p:spPr>
          <a:xfrm>
            <a:off x="3317965" y="28081"/>
            <a:ext cx="5747657" cy="6786810"/>
          </a:xfrm>
          <a:prstGeom prst="rect">
            <a:avLst/>
          </a:prstGeom>
        </p:spPr>
      </p:pic>
    </p:spTree>
    <p:extLst>
      <p:ext uri="{BB962C8B-B14F-4D97-AF65-F5344CB8AC3E}">
        <p14:creationId xmlns:p14="http://schemas.microsoft.com/office/powerpoint/2010/main" val="164992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35175" t="25981" r="36312" b="2056"/>
          <a:stretch/>
        </p:blipFill>
        <p:spPr>
          <a:xfrm>
            <a:off x="4088674" y="6440"/>
            <a:ext cx="5094515" cy="6852480"/>
          </a:xfrm>
          <a:prstGeom prst="rect">
            <a:avLst/>
          </a:prstGeom>
        </p:spPr>
      </p:pic>
    </p:spTree>
    <p:extLst>
      <p:ext uri="{BB962C8B-B14F-4D97-AF65-F5344CB8AC3E}">
        <p14:creationId xmlns:p14="http://schemas.microsoft.com/office/powerpoint/2010/main" val="39072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26942" t="26923" r="29686" b="6578"/>
          <a:stretch/>
        </p:blipFill>
        <p:spPr>
          <a:xfrm>
            <a:off x="2704012" y="300446"/>
            <a:ext cx="7905432" cy="6459764"/>
          </a:xfrm>
          <a:prstGeom prst="rect">
            <a:avLst/>
          </a:prstGeom>
        </p:spPr>
      </p:pic>
    </p:spTree>
    <p:extLst>
      <p:ext uri="{BB962C8B-B14F-4D97-AF65-F5344CB8AC3E}">
        <p14:creationId xmlns:p14="http://schemas.microsoft.com/office/powerpoint/2010/main" val="173677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32364" t="28618" r="31693" b="5258"/>
          <a:stretch/>
        </p:blipFill>
        <p:spPr>
          <a:xfrm>
            <a:off x="3187337" y="274976"/>
            <a:ext cx="6714309" cy="6583024"/>
          </a:xfrm>
          <a:prstGeom prst="rect">
            <a:avLst/>
          </a:prstGeom>
        </p:spPr>
      </p:pic>
    </p:spTree>
    <p:extLst>
      <p:ext uri="{BB962C8B-B14F-4D97-AF65-F5344CB8AC3E}">
        <p14:creationId xmlns:p14="http://schemas.microsoft.com/office/powerpoint/2010/main" val="144671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37685" t="26696" r="30489" b="14553"/>
          <a:stretch/>
        </p:blipFill>
        <p:spPr>
          <a:xfrm rot="16200000">
            <a:off x="3221687" y="-22754"/>
            <a:ext cx="6645617" cy="6897188"/>
          </a:xfrm>
          <a:prstGeom prst="rect">
            <a:avLst/>
          </a:prstGeom>
        </p:spPr>
      </p:pic>
    </p:spTree>
    <p:extLst>
      <p:ext uri="{BB962C8B-B14F-4D97-AF65-F5344CB8AC3E}">
        <p14:creationId xmlns:p14="http://schemas.microsoft.com/office/powerpoint/2010/main" val="317105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30055" t="28241" r="34907" b="20706"/>
          <a:stretch/>
        </p:blipFill>
        <p:spPr>
          <a:xfrm>
            <a:off x="1946367" y="114721"/>
            <a:ext cx="8438604" cy="6552613"/>
          </a:xfrm>
          <a:prstGeom prst="rect">
            <a:avLst/>
          </a:prstGeom>
        </p:spPr>
      </p:pic>
    </p:spTree>
    <p:extLst>
      <p:ext uri="{BB962C8B-B14F-4D97-AF65-F5344CB8AC3E}">
        <p14:creationId xmlns:p14="http://schemas.microsoft.com/office/powerpoint/2010/main" val="89953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rotWithShape="1">
          <a:blip r:embed="rId2"/>
          <a:srcRect l="33769" t="21161" r="36312" b="6161"/>
          <a:stretch/>
        </p:blipFill>
        <p:spPr>
          <a:xfrm rot="16200000">
            <a:off x="2889764" y="-891151"/>
            <a:ext cx="6158369" cy="8410926"/>
          </a:xfrm>
          <a:prstGeom prst="rect">
            <a:avLst/>
          </a:prstGeom>
        </p:spPr>
      </p:pic>
    </p:spTree>
    <p:extLst>
      <p:ext uri="{BB962C8B-B14F-4D97-AF65-F5344CB8AC3E}">
        <p14:creationId xmlns:p14="http://schemas.microsoft.com/office/powerpoint/2010/main" val="273363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87993" y="3534183"/>
            <a:ext cx="8361229" cy="2098226"/>
          </a:xfrm>
        </p:spPr>
        <p:txBody>
          <a:bodyPr/>
          <a:lstStyle/>
          <a:p>
            <a:r>
              <a:rPr lang="sl-SI" sz="7200" b="1" dirty="0">
                <a:solidFill>
                  <a:schemeClr val="accent6">
                    <a:lumMod val="75000"/>
                  </a:schemeClr>
                </a:solidFill>
                <a:latin typeface="Century Gothic" panose="020B0502020202020204" pitchFamily="34" charset="0"/>
              </a:rPr>
              <a:t>A DEBATE</a:t>
            </a:r>
          </a:p>
        </p:txBody>
      </p:sp>
      <p:pic>
        <p:nvPicPr>
          <p:cNvPr id="5" name="Slika 4"/>
          <p:cNvPicPr>
            <a:picLocks noChangeAspect="1"/>
          </p:cNvPicPr>
          <p:nvPr/>
        </p:nvPicPr>
        <p:blipFill>
          <a:blip r:embed="rId2"/>
          <a:stretch>
            <a:fillRect/>
          </a:stretch>
        </p:blipFill>
        <p:spPr>
          <a:xfrm>
            <a:off x="4180115" y="587829"/>
            <a:ext cx="6448938" cy="3627528"/>
          </a:xfrm>
          <a:prstGeom prst="rect">
            <a:avLst/>
          </a:prstGeom>
        </p:spPr>
      </p:pic>
    </p:spTree>
    <p:extLst>
      <p:ext uri="{BB962C8B-B14F-4D97-AF65-F5344CB8AC3E}">
        <p14:creationId xmlns:p14="http://schemas.microsoft.com/office/powerpoint/2010/main" val="283303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1600" y="685800"/>
            <a:ext cx="9601200" cy="2723606"/>
          </a:xfrm>
        </p:spPr>
        <p:txBody>
          <a:bodyPr>
            <a:normAutofit/>
          </a:bodyPr>
          <a:lstStyle/>
          <a:p>
            <a:pPr algn="just"/>
            <a:r>
              <a:rPr lang="en-US" sz="3200" dirty="0">
                <a:latin typeface="Century Gothic" panose="020B0502020202020204" pitchFamily="34" charset="0"/>
              </a:rPr>
              <a:t>A debate is an </a:t>
            </a:r>
            <a:r>
              <a:rPr lang="en-US" sz="3200" b="1" dirty="0">
                <a:latin typeface="Century Gothic" panose="020B0502020202020204" pitchFamily="34" charset="0"/>
              </a:rPr>
              <a:t>organized argument </a:t>
            </a:r>
            <a:r>
              <a:rPr lang="en-US" sz="3200" dirty="0">
                <a:latin typeface="Century Gothic" panose="020B0502020202020204" pitchFamily="34" charset="0"/>
              </a:rPr>
              <a:t>or contest of ideas in which the participants discuss a topic from two opposing sides. </a:t>
            </a:r>
            <a:endParaRPr lang="sl-SI" sz="3200" dirty="0">
              <a:latin typeface="Century Gothic" panose="020B0502020202020204" pitchFamily="34" charset="0"/>
            </a:endParaRPr>
          </a:p>
        </p:txBody>
      </p:sp>
      <p:pic>
        <p:nvPicPr>
          <p:cNvPr id="4" name="Slika 3"/>
          <p:cNvPicPr>
            <a:picLocks noChangeAspect="1"/>
          </p:cNvPicPr>
          <p:nvPr/>
        </p:nvPicPr>
        <p:blipFill>
          <a:blip r:embed="rId2"/>
          <a:stretch>
            <a:fillRect/>
          </a:stretch>
        </p:blipFill>
        <p:spPr>
          <a:xfrm>
            <a:off x="4608422" y="2690948"/>
            <a:ext cx="6202725" cy="3530782"/>
          </a:xfrm>
          <a:prstGeom prst="rect">
            <a:avLst/>
          </a:prstGeom>
        </p:spPr>
      </p:pic>
    </p:spTree>
    <p:extLst>
      <p:ext uri="{BB962C8B-B14F-4D97-AF65-F5344CB8AC3E}">
        <p14:creationId xmlns:p14="http://schemas.microsoft.com/office/powerpoint/2010/main" val="157624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384663" y="182880"/>
            <a:ext cx="9757954" cy="3694409"/>
          </a:xfrm>
          <a:prstGeom prst="rect">
            <a:avLst/>
          </a:prstGeom>
          <a:noFill/>
        </p:spPr>
        <p:txBody>
          <a:bodyPr wrap="square" rtlCol="0">
            <a:spAutoFit/>
          </a:bodyPr>
          <a:lstStyle/>
          <a:p>
            <a:pPr algn="just">
              <a:lnSpc>
                <a:spcPct val="150000"/>
              </a:lnSpc>
            </a:pPr>
            <a:r>
              <a:rPr lang="en-US" b="1" u="sng" dirty="0">
                <a:latin typeface="Century Gothic" panose="020B0502020202020204" pitchFamily="34" charset="0"/>
              </a:rPr>
              <a:t>﻿</a:t>
            </a:r>
            <a:r>
              <a:rPr lang="en-US" sz="3200" dirty="0">
                <a:latin typeface="Century Gothic" panose="020B0502020202020204" pitchFamily="34" charset="0"/>
              </a:rPr>
              <a:t>Debate is like an </a:t>
            </a:r>
            <a:r>
              <a:rPr lang="en-US" sz="3200" b="1" dirty="0">
                <a:latin typeface="Century Gothic" panose="020B0502020202020204" pitchFamily="34" charset="0"/>
              </a:rPr>
              <a:t>intellectual sport </a:t>
            </a:r>
            <a:r>
              <a:rPr lang="en-US" sz="3200" dirty="0">
                <a:latin typeface="Century Gothic" panose="020B0502020202020204" pitchFamily="34" charset="0"/>
              </a:rPr>
              <a:t>where you have to learn the skills to win. </a:t>
            </a:r>
            <a:endParaRPr lang="sl-SI" sz="3200" dirty="0">
              <a:latin typeface="Century Gothic" panose="020B0502020202020204" pitchFamily="34" charset="0"/>
            </a:endParaRPr>
          </a:p>
          <a:p>
            <a:pPr algn="just">
              <a:lnSpc>
                <a:spcPct val="150000"/>
              </a:lnSpc>
            </a:pPr>
            <a:r>
              <a:rPr lang="en-US" sz="3200" dirty="0">
                <a:latin typeface="Century Gothic" panose="020B0502020202020204" pitchFamily="34" charset="0"/>
              </a:rPr>
              <a:t>For example, in order to win a debate round, you need to have a </a:t>
            </a:r>
            <a:r>
              <a:rPr lang="en-US" sz="3200" b="1" dirty="0">
                <a:latin typeface="Century Gothic" panose="020B0502020202020204" pitchFamily="34" charset="0"/>
              </a:rPr>
              <a:t>full</a:t>
            </a:r>
            <a:r>
              <a:rPr lang="sl-SI" sz="3200" b="1" dirty="0">
                <a:latin typeface="Century Gothic" panose="020B0502020202020204" pitchFamily="34" charset="0"/>
              </a:rPr>
              <a:t> </a:t>
            </a:r>
            <a:r>
              <a:rPr lang="en-US" sz="3200" b="1" dirty="0">
                <a:latin typeface="Century Gothic" panose="020B0502020202020204" pitchFamily="34" charset="0"/>
              </a:rPr>
              <a:t>understanding of the topic </a:t>
            </a:r>
            <a:r>
              <a:rPr lang="en-US" sz="3200" dirty="0">
                <a:latin typeface="Century Gothic" panose="020B0502020202020204" pitchFamily="34" charset="0"/>
              </a:rPr>
              <a:t>you are debating about</a:t>
            </a:r>
            <a:r>
              <a:rPr lang="en-US" sz="3200" dirty="0"/>
              <a:t>.</a:t>
            </a:r>
            <a:endParaRPr lang="sl-SI" sz="3200" dirty="0"/>
          </a:p>
        </p:txBody>
      </p:sp>
      <p:pic>
        <p:nvPicPr>
          <p:cNvPr id="3" name="Slika 2"/>
          <p:cNvPicPr>
            <a:picLocks noChangeAspect="1"/>
          </p:cNvPicPr>
          <p:nvPr/>
        </p:nvPicPr>
        <p:blipFill>
          <a:blip r:embed="rId2"/>
          <a:stretch>
            <a:fillRect/>
          </a:stretch>
        </p:blipFill>
        <p:spPr>
          <a:xfrm>
            <a:off x="4441372" y="3991915"/>
            <a:ext cx="4670136" cy="2622748"/>
          </a:xfrm>
          <a:prstGeom prst="rect">
            <a:avLst/>
          </a:prstGeom>
        </p:spPr>
      </p:pic>
      <p:sp>
        <p:nvSpPr>
          <p:cNvPr id="4" name="PoljeZBesedilom 3"/>
          <p:cNvSpPr txBox="1"/>
          <p:nvPr/>
        </p:nvSpPr>
        <p:spPr>
          <a:xfrm>
            <a:off x="1280160" y="4924697"/>
            <a:ext cx="2103120" cy="584775"/>
          </a:xfrm>
          <a:prstGeom prst="rect">
            <a:avLst/>
          </a:prstGeom>
          <a:noFill/>
        </p:spPr>
        <p:txBody>
          <a:bodyPr wrap="square" rtlCol="0">
            <a:spAutoFit/>
          </a:bodyPr>
          <a:lstStyle/>
          <a:p>
            <a:r>
              <a:rPr lang="sl-SI" sz="3200" dirty="0" err="1">
                <a:latin typeface="Century Gothic" panose="020B0502020202020204" pitchFamily="34" charset="0"/>
              </a:rPr>
              <a:t>agree</a:t>
            </a:r>
            <a:endParaRPr lang="sl-SI" sz="3200" dirty="0">
              <a:latin typeface="Century Gothic" panose="020B0502020202020204" pitchFamily="34" charset="0"/>
            </a:endParaRPr>
          </a:p>
        </p:txBody>
      </p:sp>
      <p:cxnSp>
        <p:nvCxnSpPr>
          <p:cNvPr id="6" name="Raven puščični povezovalnik 5"/>
          <p:cNvCxnSpPr/>
          <p:nvPr/>
        </p:nvCxnSpPr>
        <p:spPr>
          <a:xfrm flipV="1">
            <a:off x="2860766" y="5081451"/>
            <a:ext cx="1371600" cy="10450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PoljeZBesedilom 6"/>
          <p:cNvSpPr txBox="1"/>
          <p:nvPr/>
        </p:nvSpPr>
        <p:spPr>
          <a:xfrm>
            <a:off x="10226372" y="4924697"/>
            <a:ext cx="2103120" cy="584775"/>
          </a:xfrm>
          <a:prstGeom prst="rect">
            <a:avLst/>
          </a:prstGeom>
          <a:noFill/>
        </p:spPr>
        <p:txBody>
          <a:bodyPr wrap="square" rtlCol="0">
            <a:spAutoFit/>
          </a:bodyPr>
          <a:lstStyle/>
          <a:p>
            <a:r>
              <a:rPr lang="sl-SI" sz="3200" dirty="0" err="1">
                <a:latin typeface="Century Gothic" panose="020B0502020202020204" pitchFamily="34" charset="0"/>
              </a:rPr>
              <a:t>disagree</a:t>
            </a:r>
            <a:endParaRPr lang="sl-SI" sz="3200" dirty="0">
              <a:latin typeface="Century Gothic" panose="020B0502020202020204" pitchFamily="34" charset="0"/>
            </a:endParaRPr>
          </a:p>
        </p:txBody>
      </p:sp>
      <p:cxnSp>
        <p:nvCxnSpPr>
          <p:cNvPr id="8" name="Raven puščični povezovalnik 7"/>
          <p:cNvCxnSpPr/>
          <p:nvPr/>
        </p:nvCxnSpPr>
        <p:spPr>
          <a:xfrm flipH="1" flipV="1">
            <a:off x="9168280" y="5217084"/>
            <a:ext cx="1001320" cy="862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53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149530" y="1391581"/>
            <a:ext cx="10633166" cy="707886"/>
          </a:xfrm>
          <a:prstGeom prst="rect">
            <a:avLst/>
          </a:prstGeom>
          <a:noFill/>
        </p:spPr>
        <p:txBody>
          <a:bodyPr wrap="square" rtlCol="0">
            <a:spAutoFit/>
          </a:bodyPr>
          <a:lstStyle/>
          <a:p>
            <a:r>
              <a:rPr lang="sl-SI" sz="4000" b="1" u="sng" dirty="0">
                <a:solidFill>
                  <a:srgbClr val="0070C0"/>
                </a:solidFill>
                <a:latin typeface="Century Gothic" panose="020B0502020202020204" pitchFamily="34" charset="0"/>
              </a:rPr>
              <a:t>QUIET, SHY PEOPLE ARE LESS INTERESTING</a:t>
            </a:r>
          </a:p>
        </p:txBody>
      </p:sp>
      <p:sp>
        <p:nvSpPr>
          <p:cNvPr id="3" name="PoljeZBesedilom 2"/>
          <p:cNvSpPr txBox="1"/>
          <p:nvPr/>
        </p:nvSpPr>
        <p:spPr>
          <a:xfrm>
            <a:off x="2272937" y="613954"/>
            <a:ext cx="7485017" cy="584775"/>
          </a:xfrm>
          <a:prstGeom prst="rect">
            <a:avLst/>
          </a:prstGeom>
          <a:noFill/>
        </p:spPr>
        <p:txBody>
          <a:bodyPr wrap="square" rtlCol="0">
            <a:spAutoFit/>
          </a:bodyPr>
          <a:lstStyle/>
          <a:p>
            <a:r>
              <a:rPr lang="sl-SI" sz="3200" b="1" dirty="0">
                <a:latin typeface="Century Gothic" panose="020B0502020202020204" pitchFamily="34" charset="0"/>
              </a:rPr>
              <a:t>OUR TOPIC </a:t>
            </a:r>
          </a:p>
        </p:txBody>
      </p:sp>
      <p:pic>
        <p:nvPicPr>
          <p:cNvPr id="4" name="Slika 3"/>
          <p:cNvPicPr>
            <a:picLocks noChangeAspect="1"/>
          </p:cNvPicPr>
          <p:nvPr/>
        </p:nvPicPr>
        <p:blipFill>
          <a:blip r:embed="rId2"/>
          <a:stretch>
            <a:fillRect/>
          </a:stretch>
        </p:blipFill>
        <p:spPr>
          <a:xfrm>
            <a:off x="7250698" y="3500846"/>
            <a:ext cx="4011390" cy="2678702"/>
          </a:xfrm>
          <a:prstGeom prst="rect">
            <a:avLst/>
          </a:prstGeom>
        </p:spPr>
      </p:pic>
      <p:pic>
        <p:nvPicPr>
          <p:cNvPr id="5" name="Slika 4"/>
          <p:cNvPicPr>
            <a:picLocks noChangeAspect="1"/>
          </p:cNvPicPr>
          <p:nvPr/>
        </p:nvPicPr>
        <p:blipFill>
          <a:blip r:embed="rId3"/>
          <a:stretch>
            <a:fillRect/>
          </a:stretch>
        </p:blipFill>
        <p:spPr>
          <a:xfrm>
            <a:off x="1502229" y="3500846"/>
            <a:ext cx="4088674" cy="2724079"/>
          </a:xfrm>
          <a:prstGeom prst="rect">
            <a:avLst/>
          </a:prstGeom>
        </p:spPr>
      </p:pic>
      <p:sp>
        <p:nvSpPr>
          <p:cNvPr id="6" name="PoljeZBesedilom 5"/>
          <p:cNvSpPr txBox="1"/>
          <p:nvPr/>
        </p:nvSpPr>
        <p:spPr>
          <a:xfrm>
            <a:off x="1711234" y="2808514"/>
            <a:ext cx="9144000" cy="369332"/>
          </a:xfrm>
          <a:prstGeom prst="rect">
            <a:avLst/>
          </a:prstGeom>
          <a:noFill/>
        </p:spPr>
        <p:txBody>
          <a:bodyPr wrap="square" rtlCol="0">
            <a:spAutoFit/>
          </a:bodyPr>
          <a:lstStyle/>
          <a:p>
            <a:r>
              <a:rPr lang="sl-SI" b="1" dirty="0">
                <a:solidFill>
                  <a:srgbClr val="0070C0"/>
                </a:solidFill>
                <a:latin typeface="Century Gothic" panose="020B0502020202020204" pitchFamily="34" charset="0"/>
              </a:rPr>
              <a:t>PRO: </a:t>
            </a:r>
            <a:r>
              <a:rPr lang="sl-SI" b="1" dirty="0">
                <a:latin typeface="Century Gothic" panose="020B0502020202020204" pitchFamily="34" charset="0"/>
              </a:rPr>
              <a:t>Eva</a:t>
            </a:r>
            <a:r>
              <a:rPr lang="sl-SI" dirty="0">
                <a:latin typeface="Century Gothic" panose="020B0502020202020204" pitchFamily="34" charset="0"/>
              </a:rPr>
              <a:t> </a:t>
            </a:r>
            <a:r>
              <a:rPr lang="sl-SI" dirty="0" err="1">
                <a:latin typeface="Century Gothic" panose="020B0502020202020204" pitchFamily="34" charset="0"/>
              </a:rPr>
              <a:t>and</a:t>
            </a:r>
            <a:r>
              <a:rPr lang="sl-SI" dirty="0">
                <a:latin typeface="Century Gothic" panose="020B0502020202020204" pitchFamily="34" charset="0"/>
              </a:rPr>
              <a:t> </a:t>
            </a:r>
            <a:r>
              <a:rPr lang="sl-SI" b="1" dirty="0">
                <a:latin typeface="Century Gothic" panose="020B0502020202020204" pitchFamily="34" charset="0"/>
              </a:rPr>
              <a:t>Alen	</a:t>
            </a:r>
            <a:r>
              <a:rPr lang="sl-SI" dirty="0">
                <a:latin typeface="Century Gothic" panose="020B0502020202020204" pitchFamily="34" charset="0"/>
              </a:rPr>
              <a:t>							</a:t>
            </a:r>
            <a:r>
              <a:rPr lang="sl-SI" b="1" dirty="0">
                <a:solidFill>
                  <a:srgbClr val="0070C0"/>
                </a:solidFill>
                <a:latin typeface="Century Gothic" panose="020B0502020202020204" pitchFamily="34" charset="0"/>
              </a:rPr>
              <a:t>CON: </a:t>
            </a:r>
            <a:r>
              <a:rPr lang="sl-SI" b="1" dirty="0">
                <a:latin typeface="Century Gothic" panose="020B0502020202020204" pitchFamily="34" charset="0"/>
              </a:rPr>
              <a:t>Andrej</a:t>
            </a:r>
            <a:r>
              <a:rPr lang="sl-SI" dirty="0">
                <a:latin typeface="Century Gothic" panose="020B0502020202020204" pitchFamily="34" charset="0"/>
              </a:rPr>
              <a:t> </a:t>
            </a:r>
            <a:r>
              <a:rPr lang="sl-SI" dirty="0" err="1">
                <a:latin typeface="Century Gothic" panose="020B0502020202020204" pitchFamily="34" charset="0"/>
              </a:rPr>
              <a:t>and</a:t>
            </a:r>
            <a:r>
              <a:rPr lang="sl-SI" dirty="0">
                <a:latin typeface="Century Gothic" panose="020B0502020202020204" pitchFamily="34" charset="0"/>
              </a:rPr>
              <a:t> </a:t>
            </a:r>
            <a:r>
              <a:rPr lang="sl-SI" b="1" dirty="0" err="1">
                <a:latin typeface="Century Gothic" panose="020B0502020202020204" pitchFamily="34" charset="0"/>
              </a:rPr>
              <a:t>Vedad</a:t>
            </a:r>
            <a:r>
              <a:rPr lang="sl-SI" b="1" dirty="0">
                <a:latin typeface="Century Gothic" panose="020B0502020202020204" pitchFamily="34" charset="0"/>
              </a:rPr>
              <a:t> </a:t>
            </a:r>
          </a:p>
        </p:txBody>
      </p:sp>
      <p:pic>
        <p:nvPicPr>
          <p:cNvPr id="7" name="Slika 6"/>
          <p:cNvPicPr>
            <a:picLocks noChangeAspect="1"/>
          </p:cNvPicPr>
          <p:nvPr/>
        </p:nvPicPr>
        <p:blipFill rotWithShape="1">
          <a:blip r:embed="rId4"/>
          <a:srcRect l="11936" t="20286" r="21688" b="15085"/>
          <a:stretch/>
        </p:blipFill>
        <p:spPr>
          <a:xfrm>
            <a:off x="4310742" y="2590570"/>
            <a:ext cx="653144" cy="635955"/>
          </a:xfrm>
          <a:prstGeom prst="rect">
            <a:avLst/>
          </a:prstGeom>
        </p:spPr>
      </p:pic>
      <p:pic>
        <p:nvPicPr>
          <p:cNvPr id="8" name="Slika 7"/>
          <p:cNvPicPr>
            <a:picLocks noChangeAspect="1"/>
          </p:cNvPicPr>
          <p:nvPr/>
        </p:nvPicPr>
        <p:blipFill>
          <a:blip r:embed="rId5"/>
          <a:stretch>
            <a:fillRect/>
          </a:stretch>
        </p:blipFill>
        <p:spPr>
          <a:xfrm>
            <a:off x="10236603" y="2590571"/>
            <a:ext cx="678728" cy="678728"/>
          </a:xfrm>
          <a:prstGeom prst="rect">
            <a:avLst/>
          </a:prstGeom>
        </p:spPr>
      </p:pic>
    </p:spTree>
    <p:extLst>
      <p:ext uri="{BB962C8B-B14F-4D97-AF65-F5344CB8AC3E}">
        <p14:creationId xmlns:p14="http://schemas.microsoft.com/office/powerpoint/2010/main" val="292499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 name="Slika 2"/>
          <p:cNvPicPr>
            <a:picLocks noChangeAspect="1"/>
          </p:cNvPicPr>
          <p:nvPr/>
        </p:nvPicPr>
        <p:blipFill>
          <a:blip r:embed="rId2"/>
          <a:stretch>
            <a:fillRect/>
          </a:stretch>
        </p:blipFill>
        <p:spPr>
          <a:xfrm>
            <a:off x="117871" y="143691"/>
            <a:ext cx="12056102" cy="6413863"/>
          </a:xfrm>
          <a:prstGeom prst="rect">
            <a:avLst/>
          </a:prstGeom>
        </p:spPr>
      </p:pic>
    </p:spTree>
    <p:extLst>
      <p:ext uri="{BB962C8B-B14F-4D97-AF65-F5344CB8AC3E}">
        <p14:creationId xmlns:p14="http://schemas.microsoft.com/office/powerpoint/2010/main" val="351939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2142308" y="1154080"/>
            <a:ext cx="7968343" cy="5881195"/>
          </a:xfrm>
          <a:prstGeom prst="rect">
            <a:avLst/>
          </a:prstGeom>
        </p:spPr>
      </p:pic>
      <p:sp>
        <p:nvSpPr>
          <p:cNvPr id="4" name="PoljeZBesedilom 3"/>
          <p:cNvSpPr txBox="1"/>
          <p:nvPr/>
        </p:nvSpPr>
        <p:spPr>
          <a:xfrm>
            <a:off x="2286000" y="378823"/>
            <a:ext cx="8151223" cy="523220"/>
          </a:xfrm>
          <a:prstGeom prst="rect">
            <a:avLst/>
          </a:prstGeom>
          <a:noFill/>
        </p:spPr>
        <p:txBody>
          <a:bodyPr wrap="square" rtlCol="0">
            <a:spAutoFit/>
          </a:bodyPr>
          <a:lstStyle/>
          <a:p>
            <a:r>
              <a:rPr lang="sl-SI" sz="2800" b="1" dirty="0">
                <a:solidFill>
                  <a:schemeClr val="accent6">
                    <a:lumMod val="75000"/>
                  </a:schemeClr>
                </a:solidFill>
                <a:latin typeface="Century Gothic" panose="020B0502020202020204" pitchFamily="34" charset="0"/>
              </a:rPr>
              <a:t>OUR DEBATE FORMAT</a:t>
            </a:r>
          </a:p>
        </p:txBody>
      </p:sp>
    </p:spTree>
    <p:extLst>
      <p:ext uri="{BB962C8B-B14F-4D97-AF65-F5344CB8AC3E}">
        <p14:creationId xmlns:p14="http://schemas.microsoft.com/office/powerpoint/2010/main" val="323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1600" y="685799"/>
            <a:ext cx="9601200" cy="2932611"/>
          </a:xfrm>
        </p:spPr>
        <p:txBody>
          <a:bodyPr>
            <a:normAutofit fontScale="90000"/>
          </a:bodyPr>
          <a:lstStyle/>
          <a:p>
            <a:r>
              <a:rPr lang="sl-SI" dirty="0" err="1">
                <a:solidFill>
                  <a:srgbClr val="0070C0"/>
                </a:solidFill>
                <a:latin typeface="Century Gothic" panose="020B0502020202020204" pitchFamily="34" charset="0"/>
              </a:rPr>
              <a:t>Workshop</a:t>
            </a:r>
            <a:r>
              <a:rPr lang="sl-SI" dirty="0">
                <a:solidFill>
                  <a:srgbClr val="0070C0"/>
                </a:solidFill>
                <a:latin typeface="Century Gothic" panose="020B0502020202020204" pitchFamily="34" charset="0"/>
              </a:rPr>
              <a:t> 1</a:t>
            </a:r>
            <a:br>
              <a:rPr lang="sl-SI" dirty="0">
                <a:solidFill>
                  <a:srgbClr val="0070C0"/>
                </a:solidFill>
                <a:latin typeface="Century Gothic" panose="020B0502020202020204" pitchFamily="34" charset="0"/>
              </a:rPr>
            </a:br>
            <a:br>
              <a:rPr lang="sl-SI" dirty="0">
                <a:solidFill>
                  <a:srgbClr val="0070C0"/>
                </a:solidFill>
                <a:latin typeface="Century Gothic" panose="020B0502020202020204" pitchFamily="34" charset="0"/>
              </a:rPr>
            </a:br>
            <a:r>
              <a:rPr lang="sl-SI" sz="3600" dirty="0">
                <a:solidFill>
                  <a:schemeClr val="tx1"/>
                </a:solidFill>
                <a:latin typeface="Century Gothic" panose="020B0502020202020204" pitchFamily="34" charset="0"/>
              </a:rPr>
              <a:t>LET‘S GET TO KNOW EACH OTHER</a:t>
            </a:r>
            <a:br>
              <a:rPr lang="sl-SI" dirty="0"/>
            </a:br>
            <a:br>
              <a:rPr lang="sl-SI" dirty="0"/>
            </a:br>
            <a:endParaRPr lang="sl-SI" dirty="0"/>
          </a:p>
        </p:txBody>
      </p:sp>
      <p:pic>
        <p:nvPicPr>
          <p:cNvPr id="3" name="Slika 2"/>
          <p:cNvPicPr>
            <a:picLocks noChangeAspect="1"/>
          </p:cNvPicPr>
          <p:nvPr/>
        </p:nvPicPr>
        <p:blipFill rotWithShape="1">
          <a:blip r:embed="rId2"/>
          <a:srcRect l="6272" t="11352"/>
          <a:stretch/>
        </p:blipFill>
        <p:spPr>
          <a:xfrm>
            <a:off x="8229598" y="2683214"/>
            <a:ext cx="3148149" cy="3964145"/>
          </a:xfrm>
          <a:prstGeom prst="rect">
            <a:avLst/>
          </a:prstGeom>
        </p:spPr>
      </p:pic>
    </p:spTree>
    <p:extLst>
      <p:ext uri="{BB962C8B-B14F-4D97-AF65-F5344CB8AC3E}">
        <p14:creationId xmlns:p14="http://schemas.microsoft.com/office/powerpoint/2010/main" val="179200059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TM10001105[[fn=Obrezovanje]]</Template>
  <TotalTime>4763</TotalTime>
  <Words>433</Words>
  <Application>Microsoft Office PowerPoint</Application>
  <PresentationFormat>Širokozaslonsko</PresentationFormat>
  <Paragraphs>29</Paragraphs>
  <Slides>26</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26</vt:i4>
      </vt:variant>
    </vt:vector>
  </HeadingPairs>
  <TitlesOfParts>
    <vt:vector size="30" baseType="lpstr">
      <vt:lpstr>Calibri</vt:lpstr>
      <vt:lpstr>Century Gothic</vt:lpstr>
      <vt:lpstr>Franklin Gothic Book</vt:lpstr>
      <vt:lpstr>Crop</vt:lpstr>
      <vt:lpstr>PowerPointova predstavitev</vt:lpstr>
      <vt:lpstr>PowerPointova predstavitev</vt:lpstr>
      <vt:lpstr>A DEBATE</vt:lpstr>
      <vt:lpstr>A debate is an organized argument or contest of ideas in which the participants discuss a topic from two opposing sides. </vt:lpstr>
      <vt:lpstr>PowerPointova predstavitev</vt:lpstr>
      <vt:lpstr>PowerPointova predstavitev</vt:lpstr>
      <vt:lpstr>PowerPointova predstavitev</vt:lpstr>
      <vt:lpstr>PowerPointova predstavitev</vt:lpstr>
      <vt:lpstr>Workshop 1  LET‘S GET TO KNOW EACH OTHER  </vt:lpstr>
      <vt:lpstr>Workshop 2  LOGO MAKING </vt:lpstr>
      <vt:lpstr>workshop 3</vt:lpstr>
      <vt:lpstr>Worshop 4  NON VERBAL COMMUNICATION</vt:lpstr>
      <vt:lpstr>Workshop 5  TONE  1. Almost every time you turn on a TV, you will find a number of shows which are extremely violent.  2. Many public schools have decided that their students should wear uniforms.  3. Every culture has their own understanding of what it means to be a hero.  4. Today smoking is an issue  which is on everybody‘s mind.  </vt:lpstr>
      <vt:lpstr>5. Teachers at this school have the knowledge and skills to do their job well.  6. Superman appears as a comic book character and also his movies have been made.  7. There are a total of 195 countries in the the world and there are 7 continents.  8. There are still species in the world that we have never encountered.  9. North Korea is a country that is not allowed to buy Coca-Cola products.  10. Teenagers have less self-control, they are very impulsive.</vt:lpstr>
      <vt:lpstr>  TONGUE TWISTERS</vt:lpstr>
      <vt:lpstr>Word stressing</vt:lpstr>
      <vt:lpstr>TOURNAMENT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DEBATE</dc:title>
  <dc:creator>Martina Ostrožnik</dc:creator>
  <cp:lastModifiedBy>Maja Skakić</cp:lastModifiedBy>
  <cp:revision>41</cp:revision>
  <cp:lastPrinted>2022-05-31T06:32:55Z</cp:lastPrinted>
  <dcterms:created xsi:type="dcterms:W3CDTF">2022-05-29T09:02:57Z</dcterms:created>
  <dcterms:modified xsi:type="dcterms:W3CDTF">2022-10-30T16:20:02Z</dcterms:modified>
</cp:coreProperties>
</file>